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9" r:id="rId4"/>
    <p:sldId id="320" r:id="rId5"/>
    <p:sldId id="321" r:id="rId6"/>
    <p:sldId id="322" r:id="rId7"/>
    <p:sldId id="323" r:id="rId8"/>
    <p:sldId id="258" r:id="rId9"/>
    <p:sldId id="324" r:id="rId10"/>
    <p:sldId id="310" r:id="rId11"/>
    <p:sldId id="259" r:id="rId12"/>
    <p:sldId id="311" r:id="rId13"/>
    <p:sldId id="312" r:id="rId14"/>
    <p:sldId id="325" r:id="rId15"/>
    <p:sldId id="326" r:id="rId16"/>
    <p:sldId id="329" r:id="rId17"/>
    <p:sldId id="327" r:id="rId18"/>
    <p:sldId id="313" r:id="rId19"/>
    <p:sldId id="314" r:id="rId20"/>
    <p:sldId id="315" r:id="rId21"/>
    <p:sldId id="316" r:id="rId22"/>
    <p:sldId id="328" r:id="rId23"/>
    <p:sldId id="317" r:id="rId24"/>
    <p:sldId id="318" r:id="rId25"/>
    <p:sldId id="357" r:id="rId26"/>
    <p:sldId id="35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2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showGuides="1">
      <p:cViewPr varScale="1">
        <p:scale>
          <a:sx n="91" d="100"/>
          <a:sy n="91" d="100"/>
        </p:scale>
        <p:origin x="115" y="2314"/>
      </p:cViewPr>
      <p:guideLst>
        <p:guide orient="horz" pos="1320"/>
        <p:guide pos="3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2/10/2025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1" name="Picture 30">
            <a:extLst>
              <a:ext uri="{FF2B5EF4-FFF2-40B4-BE49-F238E27FC236}">
                <a16:creationId xmlns:a16="http://schemas.microsoft.com/office/drawing/2014/main" id="{CD9D5237-FF06-42D3-AAC7-FCD8990CEB17}"/>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2" name="Title 1">
            <a:extLst>
              <a:ext uri="{FF2B5EF4-FFF2-40B4-BE49-F238E27FC236}">
                <a16:creationId xmlns:a16="http://schemas.microsoft.com/office/drawing/2014/main" id="{6AC68B15-E09E-4676-9F3B-C9D4EB735989}"/>
              </a:ext>
            </a:extLst>
          </p:cNvPr>
          <p:cNvSpPr txBox="1">
            <a:spLocks/>
          </p:cNvSpPr>
          <p:nvPr userDrawn="1"/>
        </p:nvSpPr>
        <p:spPr>
          <a:xfrm>
            <a:off x="1759236" y="1147310"/>
            <a:ext cx="8679915" cy="761856"/>
          </a:xfrm>
          <a:prstGeom prst="rect">
            <a:avLst/>
          </a:prstGeom>
        </p:spPr>
        <p:txBody>
          <a:bodyPr vert="horz" lIns="228600" tIns="228600" rIns="228600" bIns="0" rtlCol="0" anchor="b">
            <a:normAutofit fontScale="92500" lnSpcReduction="200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dirty="0">
                <a:latin typeface="Bahnschrift" panose="020B0502040204020203" pitchFamily="34" charset="0"/>
              </a:rPr>
              <a:t>PREPAREDNESS UNIVERSITY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2/10/2025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pic>
        <p:nvPicPr>
          <p:cNvPr id="32" name="Picture 31">
            <a:extLst>
              <a:ext uri="{FF2B5EF4-FFF2-40B4-BE49-F238E27FC236}">
                <a16:creationId xmlns:a16="http://schemas.microsoft.com/office/drawing/2014/main" id="{8A22D81C-155F-4AF0-800D-15A14B4D9A0E}"/>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33" name="Title 1">
            <a:extLst>
              <a:ext uri="{FF2B5EF4-FFF2-40B4-BE49-F238E27FC236}">
                <a16:creationId xmlns:a16="http://schemas.microsoft.com/office/drawing/2014/main" id="{837AEA2C-9303-49AA-BE98-7D93EC26A74B}"/>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2/10/2025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3" name="Picture 32">
            <a:extLst>
              <a:ext uri="{FF2B5EF4-FFF2-40B4-BE49-F238E27FC236}">
                <a16:creationId xmlns:a16="http://schemas.microsoft.com/office/drawing/2014/main" id="{EB48241C-DEB2-4A85-9CAD-1768846FC85F}"/>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33" name="Picture 32">
            <a:extLst>
              <a:ext uri="{FF2B5EF4-FFF2-40B4-BE49-F238E27FC236}">
                <a16:creationId xmlns:a16="http://schemas.microsoft.com/office/drawing/2014/main" id="{C30716A6-E141-4D63-BD36-4A5EE0BABFC1}"/>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4" name="Title 1">
            <a:extLst>
              <a:ext uri="{FF2B5EF4-FFF2-40B4-BE49-F238E27FC236}">
                <a16:creationId xmlns:a16="http://schemas.microsoft.com/office/drawing/2014/main" id="{AB76BDE5-315D-4971-9C43-7EACC9ADBB41}"/>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2/10/2025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1" name="Picture 30">
            <a:extLst>
              <a:ext uri="{FF2B5EF4-FFF2-40B4-BE49-F238E27FC236}">
                <a16:creationId xmlns:a16="http://schemas.microsoft.com/office/drawing/2014/main" id="{3DFE5FDF-78A9-4D80-A91B-A283A3459A4E}"/>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2" name="Title 1">
            <a:extLst>
              <a:ext uri="{FF2B5EF4-FFF2-40B4-BE49-F238E27FC236}">
                <a16:creationId xmlns:a16="http://schemas.microsoft.com/office/drawing/2014/main" id="{F0E442B1-6321-41A8-81B7-AEEF9913C940}"/>
              </a:ext>
            </a:extLst>
          </p:cNvPr>
          <p:cNvSpPr txBox="1">
            <a:spLocks/>
          </p:cNvSpPr>
          <p:nvPr userDrawn="1"/>
        </p:nvSpPr>
        <p:spPr>
          <a:xfrm>
            <a:off x="3065213" y="1052424"/>
            <a:ext cx="6045977" cy="761856"/>
          </a:xfrm>
          <a:prstGeom prst="rect">
            <a:avLst/>
          </a:prstGeom>
        </p:spPr>
        <p:txBody>
          <a:bodyPr vert="horz" lIns="228600" tIns="228600" rIns="228600" bIns="0" rtlCol="0" anchor="b">
            <a:normAutofit fontScale="62500" lnSpcReduction="200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dirty="0">
                <a:latin typeface="Bahnschrift" panose="020B0502040204020203" pitchFamily="34" charset="0"/>
              </a:rPr>
              <a:t>PREPAREDNESS UNIVERSITY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2/10/2025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4" name="Picture 33">
            <a:extLst>
              <a:ext uri="{FF2B5EF4-FFF2-40B4-BE49-F238E27FC236}">
                <a16:creationId xmlns:a16="http://schemas.microsoft.com/office/drawing/2014/main" id="{8A36DB96-B7DB-48D3-953E-FBE1D7148129}"/>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5" name="Title 1">
            <a:extLst>
              <a:ext uri="{FF2B5EF4-FFF2-40B4-BE49-F238E27FC236}">
                <a16:creationId xmlns:a16="http://schemas.microsoft.com/office/drawing/2014/main" id="{F25BCE1E-685F-4791-A74B-3BE933EE2F01}"/>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2/10/2025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6" name="Picture 35">
            <a:extLst>
              <a:ext uri="{FF2B5EF4-FFF2-40B4-BE49-F238E27FC236}">
                <a16:creationId xmlns:a16="http://schemas.microsoft.com/office/drawing/2014/main" id="{01153669-64DC-4AEC-A471-F4119EADF155}"/>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7" name="Title 1">
            <a:extLst>
              <a:ext uri="{FF2B5EF4-FFF2-40B4-BE49-F238E27FC236}">
                <a16:creationId xmlns:a16="http://schemas.microsoft.com/office/drawing/2014/main" id="{05058899-488F-4C62-A8A1-B63792094298}"/>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32" name="Picture 31">
            <a:extLst>
              <a:ext uri="{FF2B5EF4-FFF2-40B4-BE49-F238E27FC236}">
                <a16:creationId xmlns:a16="http://schemas.microsoft.com/office/drawing/2014/main" id="{A709B22D-7CBD-417A-9B6D-23348ED2F79B}"/>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3" name="Title 1">
            <a:extLst>
              <a:ext uri="{FF2B5EF4-FFF2-40B4-BE49-F238E27FC236}">
                <a16:creationId xmlns:a16="http://schemas.microsoft.com/office/drawing/2014/main" id="{AD2C16FA-D8F2-40ED-AB91-0A006709DA17}"/>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2/10/2025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5" name="Picture 4">
            <a:extLst>
              <a:ext uri="{FF2B5EF4-FFF2-40B4-BE49-F238E27FC236}">
                <a16:creationId xmlns:a16="http://schemas.microsoft.com/office/drawing/2014/main" id="{89F13335-0F58-456A-B62F-538FC2121D7A}"/>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F13335-0F58-456A-B62F-538FC2121D7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10131897" y="0"/>
            <a:ext cx="2060103" cy="2060103"/>
          </a:xfrm>
          <a:prstGeom prst="rect">
            <a:avLst/>
          </a:prstGeom>
        </p:spPr>
      </p:pic>
    </p:spTree>
    <p:extLst>
      <p:ext uri="{BB962C8B-B14F-4D97-AF65-F5344CB8AC3E}">
        <p14:creationId xmlns:p14="http://schemas.microsoft.com/office/powerpoint/2010/main" val="15704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effectLst>
                  <a:outerShdw blurRad="38100" dist="38100" dir="2700000" algn="tl">
                    <a:srgbClr val="000000">
                      <a:alpha val="43137"/>
                    </a:srgbClr>
                  </a:outerShdw>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34" name="Picture 33">
            <a:extLst>
              <a:ext uri="{FF2B5EF4-FFF2-40B4-BE49-F238E27FC236}">
                <a16:creationId xmlns:a16="http://schemas.microsoft.com/office/drawing/2014/main" id="{7EE14414-75EE-4131-94E0-A839BE41540F}"/>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5" name="Title 1">
            <a:extLst>
              <a:ext uri="{FF2B5EF4-FFF2-40B4-BE49-F238E27FC236}">
                <a16:creationId xmlns:a16="http://schemas.microsoft.com/office/drawing/2014/main" id="{FA585777-E225-4C88-AA7B-38C9FD44D8CA}"/>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2/10/2025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D535-A7CE-40F4-9964-5F95C7AADA79}"/>
              </a:ext>
            </a:extLst>
          </p:cNvPr>
          <p:cNvSpPr>
            <a:spLocks noGrp="1"/>
          </p:cNvSpPr>
          <p:nvPr>
            <p:ph type="ctrTitle"/>
          </p:nvPr>
        </p:nvSpPr>
        <p:spPr/>
        <p:txBody>
          <a:bodyPr>
            <a:normAutofit/>
          </a:bodyPr>
          <a:lstStyle/>
          <a:p>
            <a:r>
              <a:rPr lang="en-US" sz="6600" b="1" dirty="0">
                <a:effectLst>
                  <a:outerShdw blurRad="38100" dist="38100" dir="2700000" algn="tl">
                    <a:srgbClr val="000000">
                      <a:alpha val="43137"/>
                    </a:srgbClr>
                  </a:outerShdw>
                </a:effectLst>
              </a:rPr>
              <a:t>Vehicle Preparedness</a:t>
            </a:r>
          </a:p>
        </p:txBody>
      </p:sp>
      <p:sp>
        <p:nvSpPr>
          <p:cNvPr id="3" name="Subtitle 2">
            <a:extLst>
              <a:ext uri="{FF2B5EF4-FFF2-40B4-BE49-F238E27FC236}">
                <a16:creationId xmlns:a16="http://schemas.microsoft.com/office/drawing/2014/main" id="{525F95F4-21EA-4202-AC6C-40F5FBBB0A3C}"/>
              </a:ext>
            </a:extLst>
          </p:cNvPr>
          <p:cNvSpPr>
            <a:spLocks noGrp="1"/>
          </p:cNvSpPr>
          <p:nvPr>
            <p:ph type="subTitle" idx="1"/>
          </p:nvPr>
        </p:nvSpPr>
        <p:spPr/>
        <p:txBody>
          <a:bodyPr/>
          <a:lstStyle/>
          <a:p>
            <a:r>
              <a:rPr lang="en-US" dirty="0"/>
              <a:t>Are You READY?</a:t>
            </a:r>
          </a:p>
        </p:txBody>
      </p:sp>
      <p:sp>
        <p:nvSpPr>
          <p:cNvPr id="6" name="TextBox 5">
            <a:extLst>
              <a:ext uri="{FF2B5EF4-FFF2-40B4-BE49-F238E27FC236}">
                <a16:creationId xmlns:a16="http://schemas.microsoft.com/office/drawing/2014/main" id="{5FAA4F95-1BCE-476E-A5EF-ED155F273992}"/>
              </a:ext>
            </a:extLst>
          </p:cNvPr>
          <p:cNvSpPr txBox="1"/>
          <p:nvPr/>
        </p:nvSpPr>
        <p:spPr>
          <a:xfrm>
            <a:off x="416169" y="6488668"/>
            <a:ext cx="1396088" cy="369332"/>
          </a:xfrm>
          <a:prstGeom prst="rect">
            <a:avLst/>
          </a:prstGeom>
          <a:noFill/>
        </p:spPr>
        <p:txBody>
          <a:bodyPr wrap="none" rtlCol="0">
            <a:spAutoFit/>
          </a:bodyPr>
          <a:lstStyle/>
          <a:p>
            <a:r>
              <a:rPr lang="en-US" dirty="0"/>
              <a:t>cc-ema.org</a:t>
            </a:r>
          </a:p>
        </p:txBody>
      </p:sp>
      <p:sp>
        <p:nvSpPr>
          <p:cNvPr id="5" name="Title 1">
            <a:extLst>
              <a:ext uri="{FF2B5EF4-FFF2-40B4-BE49-F238E27FC236}">
                <a16:creationId xmlns:a16="http://schemas.microsoft.com/office/drawing/2014/main" id="{A35BF5A6-9F5E-4D5F-9B0E-3F6D5BF38F0E}"/>
              </a:ext>
            </a:extLst>
          </p:cNvPr>
          <p:cNvSpPr txBox="1">
            <a:spLocks/>
          </p:cNvSpPr>
          <p:nvPr/>
        </p:nvSpPr>
        <p:spPr>
          <a:xfrm>
            <a:off x="1759236" y="1147310"/>
            <a:ext cx="8679915" cy="761856"/>
          </a:xfrm>
          <a:prstGeom prst="rect">
            <a:avLst/>
          </a:prstGeom>
        </p:spPr>
        <p:txBody>
          <a:bodyPr vert="horz" lIns="228600" tIns="228600" rIns="228600" bIns="0" rtlCol="0" anchor="b">
            <a:normAutofit fontScale="92500" lnSpcReduction="200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dirty="0">
                <a:latin typeface="Bahnschrift" panose="020B0502040204020203" pitchFamily="34" charset="0"/>
              </a:rPr>
              <a:t>PREPAREDNESS UNIVERSITY</a:t>
            </a:r>
          </a:p>
        </p:txBody>
      </p:sp>
    </p:spTree>
    <p:extLst>
      <p:ext uri="{BB962C8B-B14F-4D97-AF65-F5344CB8AC3E}">
        <p14:creationId xmlns:p14="http://schemas.microsoft.com/office/powerpoint/2010/main" val="2647975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Essential Items for Vehicle Emergency Kit</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803186"/>
            <a:ext cx="6821959" cy="5248622"/>
          </a:xfrm>
        </p:spPr>
        <p:txBody>
          <a:bodyPr>
            <a:normAutofit/>
          </a:bodyPr>
          <a:lstStyle/>
          <a:p>
            <a:pPr marL="0" indent="0">
              <a:lnSpc>
                <a:spcPct val="100000"/>
              </a:lnSpc>
              <a:spcBef>
                <a:spcPts val="0"/>
              </a:spcBef>
              <a:spcAft>
                <a:spcPts val="1200"/>
              </a:spcAft>
              <a:buNone/>
            </a:pPr>
            <a:r>
              <a:rPr lang="en-US" sz="2800" dirty="0">
                <a:solidFill>
                  <a:srgbClr val="FF0000"/>
                </a:solidFill>
                <a:latin typeface="Arial" panose="020B0604020202020204" pitchFamily="34" charset="0"/>
                <a:cs typeface="Arial" panose="020B0604020202020204" pitchFamily="34" charset="0"/>
              </a:rPr>
              <a:t>Automobile Related Tools: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Work gloves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Jumper cables (or portable jumper)</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Tire repair kit &amp; air compressor</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Road flares or reflectors (reflective vest)</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Fire extinguisher (rated for vehicle use)</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Basic toolkit (wrenches, pliers, screwdrivers)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Window breaker and seatbelt cutter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30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Essential Items for Vehicle Emergency Kit</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803186"/>
            <a:ext cx="6821959" cy="5248622"/>
          </a:xfrm>
        </p:spPr>
        <p:txBody>
          <a:bodyPr>
            <a:normAutofit/>
          </a:bodyPr>
          <a:lstStyle/>
          <a:p>
            <a:pPr marL="0" indent="0">
              <a:lnSpc>
                <a:spcPct val="100000"/>
              </a:lnSpc>
              <a:spcBef>
                <a:spcPts val="0"/>
              </a:spcBef>
              <a:spcAft>
                <a:spcPts val="1200"/>
              </a:spcAft>
              <a:buNone/>
            </a:pPr>
            <a:r>
              <a:rPr lang="en-US" sz="2800" dirty="0">
                <a:solidFill>
                  <a:srgbClr val="FF0000"/>
                </a:solidFill>
                <a:latin typeface="Arial" panose="020B0604020202020204" pitchFamily="34" charset="0"/>
                <a:cs typeface="Arial" panose="020B0604020202020204" pitchFamily="34" charset="0"/>
              </a:rPr>
              <a:t>Basic Supplies: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Water (1 gallon per person, per day)</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Non-perishable food/snacks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First aid kit</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Flashlight &amp; extra batteries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Multi-tool or Swiss Army knife</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Road maps &amp; emergency contact list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42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Seasonal Adjustments for Vehicle Preparedness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803186"/>
            <a:ext cx="6821959" cy="5248622"/>
          </a:xfrm>
        </p:spPr>
        <p:txBody>
          <a:bodyPr>
            <a:normAutofit/>
          </a:bodyPr>
          <a:lstStyle/>
          <a:p>
            <a:pPr marL="0" indent="0">
              <a:lnSpc>
                <a:spcPct val="100000"/>
              </a:lnSpc>
              <a:spcBef>
                <a:spcPts val="0"/>
              </a:spcBef>
              <a:spcAft>
                <a:spcPts val="1200"/>
              </a:spcAft>
              <a:buNone/>
            </a:pPr>
            <a:r>
              <a:rPr lang="en-US" sz="2800" dirty="0">
                <a:solidFill>
                  <a:srgbClr val="FF0000"/>
                </a:solidFill>
                <a:latin typeface="Arial" panose="020B0604020202020204" pitchFamily="34" charset="0"/>
                <a:cs typeface="Arial" panose="020B0604020202020204" pitchFamily="34" charset="0"/>
              </a:rPr>
              <a:t>Summer Preparedness: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Extra water supply</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Sunshade for windshield</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Electrolyte packets or sports drinks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94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Seasonal Adjustments for Vehicle Preparedness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803186"/>
            <a:ext cx="6821959" cy="5248622"/>
          </a:xfrm>
        </p:spPr>
        <p:txBody>
          <a:bodyPr>
            <a:normAutofit/>
          </a:bodyPr>
          <a:lstStyle/>
          <a:p>
            <a:pPr marL="0" indent="0">
              <a:lnSpc>
                <a:spcPct val="100000"/>
              </a:lnSpc>
              <a:spcBef>
                <a:spcPts val="0"/>
              </a:spcBef>
              <a:spcAft>
                <a:spcPts val="1200"/>
              </a:spcAft>
              <a:buNone/>
            </a:pPr>
            <a:r>
              <a:rPr lang="en-US" sz="2800" dirty="0">
                <a:solidFill>
                  <a:srgbClr val="FF0000"/>
                </a:solidFill>
                <a:latin typeface="Arial" panose="020B0604020202020204" pitchFamily="34" charset="0"/>
                <a:cs typeface="Arial" panose="020B0604020202020204" pitchFamily="34" charset="0"/>
              </a:rPr>
              <a:t>Winter Preparedness: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Extra hat &amp; gloves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Ice scraper &amp; snow brush</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Extra blankets &amp; hand warmers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Sand or cat litter for traction (or traction pads)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Windshield washer fluid rated for freezing temps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Folding shovel</a:t>
            </a:r>
          </a:p>
        </p:txBody>
      </p:sp>
    </p:spTree>
    <p:extLst>
      <p:ext uri="{BB962C8B-B14F-4D97-AF65-F5344CB8AC3E}">
        <p14:creationId xmlns:p14="http://schemas.microsoft.com/office/powerpoint/2010/main" val="39741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29FE9-D9E2-4352-A15A-8CBEACBA67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5283" y="964733"/>
            <a:ext cx="2850680" cy="3808602"/>
          </a:xfrm>
          <a:prstGeom prst="rect">
            <a:avLst/>
          </a:prstGeom>
        </p:spPr>
      </p:pic>
      <p:sp>
        <p:nvSpPr>
          <p:cNvPr id="3" name="Content Placeholder 2">
            <a:extLst>
              <a:ext uri="{FF2B5EF4-FFF2-40B4-BE49-F238E27FC236}">
                <a16:creationId xmlns:a16="http://schemas.microsoft.com/office/drawing/2014/main" id="{7EBEF5CD-0B09-4409-B3D4-FC9B2D510CB4}"/>
              </a:ext>
            </a:extLst>
          </p:cNvPr>
          <p:cNvSpPr>
            <a:spLocks noGrp="1"/>
          </p:cNvSpPr>
          <p:nvPr>
            <p:ph idx="4294967295"/>
          </p:nvPr>
        </p:nvSpPr>
        <p:spPr>
          <a:xfrm>
            <a:off x="3825381" y="696287"/>
            <a:ext cx="8196043" cy="5511566"/>
          </a:xfrm>
        </p:spPr>
        <p:txBody>
          <a:bodyPr anchor="ctr">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A full tank of gas will keep the fuel line from freezing.</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Check Tire Pressure Weekly in Winter – Cold temperatures cause air to contract, lowering tire pressure and affecting handling.</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Grease Battery Terminals – A light coating of petroleum jelly prevents corrosion and improves connections.</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Store a Solar Phone Charger – If your car battery dies, a solar charger can still keep your phone operational.</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Zip-Ties &amp; Duct Tape – Can temporarily secure a bumper, fender, or even a broken hose until you get repairs.</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Carry a Candle &amp; Lighter – A single candle inside a metal can (like a coffee tin) can provide enough heat to keep a vehicle interior warm in freezing conditions.</a:t>
            </a:r>
          </a:p>
        </p:txBody>
      </p:sp>
    </p:spTree>
    <p:extLst>
      <p:ext uri="{BB962C8B-B14F-4D97-AF65-F5344CB8AC3E}">
        <p14:creationId xmlns:p14="http://schemas.microsoft.com/office/powerpoint/2010/main" val="9200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29FE9-D9E2-4352-A15A-8CBEACBA67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5283" y="964733"/>
            <a:ext cx="2850680" cy="3808602"/>
          </a:xfrm>
          <a:prstGeom prst="rect">
            <a:avLst/>
          </a:prstGeom>
        </p:spPr>
      </p:pic>
      <p:sp>
        <p:nvSpPr>
          <p:cNvPr id="3" name="Content Placeholder 2">
            <a:extLst>
              <a:ext uri="{FF2B5EF4-FFF2-40B4-BE49-F238E27FC236}">
                <a16:creationId xmlns:a16="http://schemas.microsoft.com/office/drawing/2014/main" id="{7EBEF5CD-0B09-4409-B3D4-FC9B2D510CB4}"/>
              </a:ext>
            </a:extLst>
          </p:cNvPr>
          <p:cNvSpPr>
            <a:spLocks noGrp="1"/>
          </p:cNvSpPr>
          <p:nvPr>
            <p:ph idx="4294967295"/>
          </p:nvPr>
        </p:nvSpPr>
        <p:spPr>
          <a:xfrm>
            <a:off x="3825381" y="696287"/>
            <a:ext cx="8196043" cy="5511566"/>
          </a:xfrm>
        </p:spPr>
        <p:txBody>
          <a:bodyPr anchor="ctr">
            <a:normAutofit/>
          </a:bodyPr>
          <a:lstStyle/>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Turn Off Traction Control When Stuck in Snow/Mud – Some traction control systems limit power to spinning wheels, which can prevent movement when trying to rock a car out of a stuck position.</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Use a Sleeping Bag Instead of a Blanket – A sleeping bag provides better warmth retention if you are stranded overnight.</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Who reads manuals? Put a $20 Bill in Your Car Manual – Useful if you need emergency cash for gas or a tow when card readers are down.</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Turn Wheels Toward the Curb When Parking on a Hill – This prevents rolling if brakes fail and makes it harder for thieves to tow the car away.</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Store water in a freezer shopping bag to keep from freezing.</a:t>
            </a:r>
          </a:p>
        </p:txBody>
      </p:sp>
    </p:spTree>
    <p:extLst>
      <p:ext uri="{BB962C8B-B14F-4D97-AF65-F5344CB8AC3E}">
        <p14:creationId xmlns:p14="http://schemas.microsoft.com/office/powerpoint/2010/main" val="343132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29FE9-D9E2-4352-A15A-8CBEACBA67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5283" y="964733"/>
            <a:ext cx="2850680" cy="3808602"/>
          </a:xfrm>
          <a:prstGeom prst="rect">
            <a:avLst/>
          </a:prstGeom>
        </p:spPr>
      </p:pic>
      <p:sp>
        <p:nvSpPr>
          <p:cNvPr id="3" name="Content Placeholder 2">
            <a:extLst>
              <a:ext uri="{FF2B5EF4-FFF2-40B4-BE49-F238E27FC236}">
                <a16:creationId xmlns:a16="http://schemas.microsoft.com/office/drawing/2014/main" id="{7EBEF5CD-0B09-4409-B3D4-FC9B2D510CB4}"/>
              </a:ext>
            </a:extLst>
          </p:cNvPr>
          <p:cNvSpPr>
            <a:spLocks noGrp="1"/>
          </p:cNvSpPr>
          <p:nvPr>
            <p:ph idx="4294967295"/>
          </p:nvPr>
        </p:nvSpPr>
        <p:spPr>
          <a:xfrm>
            <a:off x="3825381" y="696287"/>
            <a:ext cx="8196043" cy="5511566"/>
          </a:xfrm>
        </p:spPr>
        <p:txBody>
          <a:bodyPr anchor="ctr">
            <a:normAutofit/>
          </a:bodyPr>
          <a:lstStyle/>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Store the seatbelt cutter and window breaker in easy reach (e.g., visor, center console).</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Storage a torniquet in easy reach.</a:t>
            </a:r>
          </a:p>
          <a:p>
            <a:pPr lvl="1">
              <a:lnSpc>
                <a:spcPct val="100000"/>
              </a:lnSpc>
              <a:spcBef>
                <a:spcPts val="0"/>
              </a:spcBef>
              <a:spcAft>
                <a:spcPts val="1200"/>
              </a:spcAft>
            </a:pPr>
            <a:r>
              <a:rPr lang="en-US" sz="1800" dirty="0">
                <a:latin typeface="Arial" panose="020B0604020202020204" pitchFamily="34" charset="0"/>
                <a:cs typeface="Arial" panose="020B0604020202020204" pitchFamily="34" charset="0"/>
              </a:rPr>
              <a:t>Take a Stop-the-Bleed class</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(Security) Carry a small personal defense item (if legally permitted).</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(Safety) Keep </a:t>
            </a:r>
            <a:r>
              <a:rPr lang="en-US" sz="2000" dirty="0" err="1">
                <a:latin typeface="Arial" panose="020B0604020202020204" pitchFamily="34" charset="0"/>
                <a:cs typeface="Arial" panose="020B0604020202020204" pitchFamily="34" charset="0"/>
              </a:rPr>
              <a:t>N95</a:t>
            </a:r>
            <a:r>
              <a:rPr lang="en-US" sz="2000" dirty="0">
                <a:latin typeface="Arial" panose="020B0604020202020204" pitchFamily="34" charset="0"/>
                <a:cs typeface="Arial" panose="020B0604020202020204" pitchFamily="34" charset="0"/>
              </a:rPr>
              <a:t> masks or respirators for wildfire smoke, dust storms, or chemical spills. </a:t>
            </a:r>
          </a:p>
        </p:txBody>
      </p:sp>
    </p:spTree>
    <p:extLst>
      <p:ext uri="{BB962C8B-B14F-4D97-AF65-F5344CB8AC3E}">
        <p14:creationId xmlns:p14="http://schemas.microsoft.com/office/powerpoint/2010/main" val="10494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CO L-C-STD-F candles - View #2">
            <a:extLst>
              <a:ext uri="{FF2B5EF4-FFF2-40B4-BE49-F238E27FC236}">
                <a16:creationId xmlns:a16="http://schemas.microsoft.com/office/drawing/2014/main" id="{AF34E752-5CDF-437F-8F57-6ECFA3FC2B2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9194" y="3067665"/>
            <a:ext cx="1291283" cy="33921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CAD2115-66EA-48F9-93D8-8E1841D75206}"/>
              </a:ext>
            </a:extLst>
          </p:cNvPr>
          <p:cNvPicPr>
            <a:picLocks noChangeAspect="1"/>
          </p:cNvPicPr>
          <p:nvPr/>
        </p:nvPicPr>
        <p:blipFill>
          <a:blip r:embed="rId3"/>
          <a:stretch>
            <a:fillRect/>
          </a:stretch>
        </p:blipFill>
        <p:spPr>
          <a:xfrm>
            <a:off x="1949081" y="2432453"/>
            <a:ext cx="3810330" cy="3939881"/>
          </a:xfrm>
          <a:prstGeom prst="rect">
            <a:avLst/>
          </a:prstGeom>
        </p:spPr>
      </p:pic>
      <p:pic>
        <p:nvPicPr>
          <p:cNvPr id="2054" name="Picture 6" descr="Helius Power Bank">
            <a:extLst>
              <a:ext uri="{FF2B5EF4-FFF2-40B4-BE49-F238E27FC236}">
                <a16:creationId xmlns:a16="http://schemas.microsoft.com/office/drawing/2014/main" id="{CCBFA5B8-B23F-46C2-B8E1-F0F03E567F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32814" y="3388874"/>
            <a:ext cx="3092577" cy="29834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VA TABLE WATER 150 CL *12 - JUSTFantastic">
            <a:extLst>
              <a:ext uri="{FF2B5EF4-FFF2-40B4-BE49-F238E27FC236}">
                <a16:creationId xmlns:a16="http://schemas.microsoft.com/office/drawing/2014/main" id="{ADE5C8DF-460D-4D4C-811C-A86A43753FE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98795" y="3429000"/>
            <a:ext cx="3069404" cy="298346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OCO Genius Boost HD GB70 2,000A Jump-Starter Power Pack-Gray">
            <a:extLst>
              <a:ext uri="{FF2B5EF4-FFF2-40B4-BE49-F238E27FC236}">
                <a16:creationId xmlns:a16="http://schemas.microsoft.com/office/drawing/2014/main" id="{EBAADD32-B8CA-498C-9A10-D2C1F7EFA0F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6000" y="485666"/>
            <a:ext cx="3316620" cy="249613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2 Pack Emergency Escape Tool - Seatbelt Cutter Window Breaker">
            <a:extLst>
              <a:ext uri="{FF2B5EF4-FFF2-40B4-BE49-F238E27FC236}">
                <a16:creationId xmlns:a16="http://schemas.microsoft.com/office/drawing/2014/main" id="{934B6A6A-ACBB-4CF4-8360-2B49C63545D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rot="16200000">
            <a:off x="3147705" y="-83224"/>
            <a:ext cx="1806815" cy="322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51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Fuel &amp; Maintenance Considerations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803186"/>
            <a:ext cx="6821959" cy="5248622"/>
          </a:xfrm>
        </p:spPr>
        <p:txBody>
          <a:bodyPr>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Keep gas tank at least half full at all times.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Store extra fuel safely (if applicable and legal in your area).</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Regularly check fluids (oil, coolant, brake, transmission).</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Maintain tire pressure and tread depth.</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Ensure battery is in good condition.</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Test emergency lights and signals frequently.</a:t>
            </a:r>
          </a:p>
        </p:txBody>
      </p:sp>
    </p:spTree>
    <p:extLst>
      <p:ext uri="{BB962C8B-B14F-4D97-AF65-F5344CB8AC3E}">
        <p14:creationId xmlns:p14="http://schemas.microsoft.com/office/powerpoint/2010/main" val="2868833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Communication &amp; Navigation</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803186"/>
            <a:ext cx="6821959" cy="5248622"/>
          </a:xfrm>
        </p:spPr>
        <p:txBody>
          <a:bodyPr>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Mobile phone &amp; charger</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Backup Options: Two-way radios, satellite phone (for remote areas)</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Separate course on emergency communications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Navigation: GPS device, offline maps, printed road atlas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Emergency Contact Plan: Share route plans with family or friends</a:t>
            </a:r>
          </a:p>
        </p:txBody>
      </p:sp>
    </p:spTree>
    <p:extLst>
      <p:ext uri="{BB962C8B-B14F-4D97-AF65-F5344CB8AC3E}">
        <p14:creationId xmlns:p14="http://schemas.microsoft.com/office/powerpoint/2010/main" val="85627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31D-B02C-462F-87BB-3F0B71C4863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Overview</a:t>
            </a:r>
          </a:p>
        </p:txBody>
      </p:sp>
      <p:sp>
        <p:nvSpPr>
          <p:cNvPr id="3" name="Content Placeholder 2">
            <a:extLst>
              <a:ext uri="{FF2B5EF4-FFF2-40B4-BE49-F238E27FC236}">
                <a16:creationId xmlns:a16="http://schemas.microsoft.com/office/drawing/2014/main" id="{4F8B33A6-9EDC-4DF3-95B7-67814F547297}"/>
              </a:ext>
            </a:extLst>
          </p:cNvPr>
          <p:cNvSpPr>
            <a:spLocks noGrp="1"/>
          </p:cNvSpPr>
          <p:nvPr>
            <p:ph idx="1"/>
          </p:nvPr>
        </p:nvSpPr>
        <p:spPr>
          <a:xfrm>
            <a:off x="4762501" y="803186"/>
            <a:ext cx="7012732" cy="5248622"/>
          </a:xfrm>
        </p:spPr>
        <p:txBody>
          <a:bodyPr>
            <a:no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Introduction</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Types of Emergencies Requiring Vehicle Preparedness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Essential Items for a Vehicle Emergency Kit</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Seasonal Adjustments for Vehicle Preparedness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Fuel &amp; Maintenance Considerations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Communication &amp; Navigation</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Evacuation Readiness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Special Considerations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Final Tips &amp; Takeaways</a:t>
            </a:r>
          </a:p>
        </p:txBody>
      </p:sp>
    </p:spTree>
    <p:extLst>
      <p:ext uri="{BB962C8B-B14F-4D97-AF65-F5344CB8AC3E}">
        <p14:creationId xmlns:p14="http://schemas.microsoft.com/office/powerpoint/2010/main" val="114930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Evacuation Readiness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803186"/>
            <a:ext cx="6821959" cy="5248622"/>
          </a:xfrm>
        </p:spPr>
        <p:txBody>
          <a:bodyPr>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Keep vehicle accessible and ready to go during emergencies.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Pack a go-bag with essentials.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Identify multiple evacuation routes.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Know local emergency shelter locations.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Monitor emergency alerts and road conditions.</a:t>
            </a:r>
          </a:p>
        </p:txBody>
      </p:sp>
    </p:spTree>
    <p:extLst>
      <p:ext uri="{BB962C8B-B14F-4D97-AF65-F5344CB8AC3E}">
        <p14:creationId xmlns:p14="http://schemas.microsoft.com/office/powerpoint/2010/main" val="264267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Special Considerations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690465"/>
            <a:ext cx="6821959" cy="5523723"/>
          </a:xfrm>
        </p:spPr>
        <p:txBody>
          <a:bodyPr>
            <a:noAutofit/>
          </a:bodyPr>
          <a:lstStyle/>
          <a:p>
            <a:pPr marL="0" indent="0">
              <a:lnSpc>
                <a:spcPct val="100000"/>
              </a:lnSpc>
              <a:spcBef>
                <a:spcPts val="0"/>
              </a:spcBef>
              <a:spcAft>
                <a:spcPts val="1200"/>
              </a:spcAft>
              <a:buNone/>
            </a:pPr>
            <a:r>
              <a:rPr lang="en-US" sz="2400" dirty="0">
                <a:solidFill>
                  <a:srgbClr val="FF0000"/>
                </a:solidFill>
                <a:latin typeface="Arial" panose="020B0604020202020204" pitchFamily="34" charset="0"/>
                <a:cs typeface="Arial" panose="020B0604020202020204" pitchFamily="34" charset="0"/>
              </a:rPr>
              <a:t>For Medical Needs: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Ensure extra meds &amp; medical equipment are in the vehicle (know temp limits / insulated bag).</a:t>
            </a:r>
          </a:p>
          <a:p>
            <a:pPr marL="0" indent="0">
              <a:lnSpc>
                <a:spcPct val="100000"/>
              </a:lnSpc>
              <a:spcBef>
                <a:spcPts val="0"/>
              </a:spcBef>
              <a:spcAft>
                <a:spcPts val="1200"/>
              </a:spcAft>
              <a:buNone/>
            </a:pPr>
            <a:endParaRPr lang="en-US" sz="2400" dirty="0">
              <a:solidFill>
                <a:srgbClr val="FF0000"/>
              </a:solidFill>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sz="2400" dirty="0">
                <a:solidFill>
                  <a:srgbClr val="FF0000"/>
                </a:solidFill>
                <a:latin typeface="Arial" panose="020B0604020202020204" pitchFamily="34" charset="0"/>
                <a:cs typeface="Arial" panose="020B0604020202020204" pitchFamily="34" charset="0"/>
              </a:rPr>
              <a:t>For Pets: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Keep pet food, water, leash, and travel carrier ready.</a:t>
            </a:r>
          </a:p>
          <a:p>
            <a:pPr>
              <a:lnSpc>
                <a:spcPct val="100000"/>
              </a:lnSpc>
              <a:spcBef>
                <a:spcPts val="0"/>
              </a:spcBef>
              <a:spcAft>
                <a:spcPts val="1200"/>
              </a:spcAft>
            </a:pPr>
            <a:endParaRPr lang="en-US" sz="2400"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sz="2400" dirty="0">
                <a:solidFill>
                  <a:srgbClr val="FF0000"/>
                </a:solidFill>
                <a:latin typeface="Arial" panose="020B0604020202020204" pitchFamily="34" charset="0"/>
                <a:cs typeface="Arial" panose="020B0604020202020204" pitchFamily="34" charset="0"/>
              </a:rPr>
              <a:t>For Families: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Car seats should be installed properly.</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Pack extra child supplies (diapers, formula*, entertainment items).</a:t>
            </a:r>
          </a:p>
        </p:txBody>
      </p:sp>
    </p:spTree>
    <p:extLst>
      <p:ext uri="{BB962C8B-B14F-4D97-AF65-F5344CB8AC3E}">
        <p14:creationId xmlns:p14="http://schemas.microsoft.com/office/powerpoint/2010/main" val="229244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Special Considerations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690465"/>
            <a:ext cx="6821959" cy="5523723"/>
          </a:xfrm>
        </p:spPr>
        <p:txBody>
          <a:bodyPr>
            <a:noAutofit/>
          </a:bodyPr>
          <a:lstStyle/>
          <a:p>
            <a:pPr marL="0" indent="0">
              <a:lnSpc>
                <a:spcPct val="100000"/>
              </a:lnSpc>
              <a:spcBef>
                <a:spcPts val="0"/>
              </a:spcBef>
              <a:spcAft>
                <a:spcPts val="1200"/>
              </a:spcAft>
              <a:buNone/>
            </a:pPr>
            <a:r>
              <a:rPr lang="en-US" sz="2400" dirty="0">
                <a:solidFill>
                  <a:srgbClr val="FF0000"/>
                </a:solidFill>
                <a:latin typeface="Arial" panose="020B0604020202020204" pitchFamily="34" charset="0"/>
                <a:cs typeface="Arial" panose="020B0604020202020204" pitchFamily="34" charset="0"/>
              </a:rPr>
              <a:t>Short-Term Formula Storage for Vehicles: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Max short-term exposure: A few hours in mod. temps, </a:t>
            </a:r>
            <a:r>
              <a:rPr lang="en-US" sz="2400" b="1" dirty="0">
                <a:latin typeface="Arial" panose="020B0604020202020204" pitchFamily="34" charset="0"/>
                <a:cs typeface="Arial" panose="020B0604020202020204" pitchFamily="34" charset="0"/>
              </a:rPr>
              <a:t>but no more than 1-2 hours &gt;</a:t>
            </a:r>
            <a:r>
              <a:rPr lang="en-US" sz="2400" b="1" dirty="0" err="1">
                <a:latin typeface="Arial" panose="020B0604020202020204" pitchFamily="34" charset="0"/>
                <a:cs typeface="Arial" panose="020B0604020202020204" pitchFamily="34" charset="0"/>
              </a:rPr>
              <a:t>85°F</a:t>
            </a:r>
            <a:r>
              <a:rPr lang="en-US" sz="2400" dirty="0">
                <a:latin typeface="Arial" panose="020B0604020202020204" pitchFamily="34" charset="0"/>
                <a:cs typeface="Arial" panose="020B0604020202020204" pitchFamily="34" charset="0"/>
              </a:rPr>
              <a:t>.</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Avoid heat &amp; freezing </a:t>
            </a:r>
            <a:r>
              <a:rPr lang="en-US" sz="2400" dirty="0">
                <a:latin typeface="Arial" panose="020B0604020202020204" pitchFamily="34" charset="0"/>
                <a:cs typeface="Arial" panose="020B0604020202020204" pitchFamily="34" charset="0"/>
              </a:rPr>
              <a:t>– Cars can exceed </a:t>
            </a:r>
            <a:r>
              <a:rPr lang="en-US" sz="2400" dirty="0" err="1">
                <a:latin typeface="Arial" panose="020B0604020202020204" pitchFamily="34" charset="0"/>
                <a:cs typeface="Arial" panose="020B0604020202020204" pitchFamily="34" charset="0"/>
              </a:rPr>
              <a:t>120°F</a:t>
            </a:r>
            <a:r>
              <a:rPr lang="en-US" sz="2400" dirty="0">
                <a:latin typeface="Arial" panose="020B0604020202020204" pitchFamily="34" charset="0"/>
                <a:cs typeface="Arial" panose="020B0604020202020204" pitchFamily="34" charset="0"/>
              </a:rPr>
              <a:t> in summer or drop below freezing in winter, spoiling formula.</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Use an insulated cooler – Ice packs in heat, </a:t>
            </a:r>
            <a:r>
              <a:rPr lang="en-US" sz="2400" b="1" dirty="0">
                <a:latin typeface="Arial" panose="020B0604020202020204" pitchFamily="34" charset="0"/>
                <a:cs typeface="Arial" panose="020B0604020202020204" pitchFamily="34" charset="0"/>
              </a:rPr>
              <a:t>thermal bags </a:t>
            </a:r>
            <a:r>
              <a:rPr lang="en-US" sz="2400" dirty="0">
                <a:latin typeface="Arial" panose="020B0604020202020204" pitchFamily="34" charset="0"/>
                <a:cs typeface="Arial" panose="020B0604020202020204" pitchFamily="34" charset="0"/>
              </a:rPr>
              <a:t>in cold.</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Prefer powdered </a:t>
            </a:r>
            <a:r>
              <a:rPr lang="en-US" sz="2400" dirty="0">
                <a:latin typeface="Arial" panose="020B0604020202020204" pitchFamily="34" charset="0"/>
                <a:cs typeface="Arial" panose="020B0604020202020204" pitchFamily="34" charset="0"/>
              </a:rPr>
              <a:t>over liquid – Less perishable but </a:t>
            </a:r>
            <a:r>
              <a:rPr lang="en-US" sz="2400" u="sng" dirty="0">
                <a:latin typeface="Arial" panose="020B0604020202020204" pitchFamily="34" charset="0"/>
                <a:cs typeface="Arial" panose="020B0604020202020204" pitchFamily="34" charset="0"/>
              </a:rPr>
              <a:t>still needs dry, stable temps</a:t>
            </a:r>
            <a:r>
              <a:rPr lang="en-US" sz="2400" dirty="0">
                <a:latin typeface="Arial" panose="020B0604020202020204" pitchFamily="34" charset="0"/>
                <a:cs typeface="Arial" panose="020B0604020202020204" pitchFamily="34" charset="0"/>
              </a:rPr>
              <a:t>.</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Rotate &amp; inspect – Check expiration dates and for changes in smell or texture.</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Discard if frozen or overheated </a:t>
            </a:r>
            <a:r>
              <a:rPr lang="en-US" sz="2400" dirty="0">
                <a:latin typeface="Arial" panose="020B0604020202020204" pitchFamily="34" charset="0"/>
                <a:cs typeface="Arial" panose="020B0604020202020204" pitchFamily="34" charset="0"/>
              </a:rPr>
              <a:t>– Can lose nutrients and separate improperly.</a:t>
            </a:r>
          </a:p>
        </p:txBody>
      </p:sp>
    </p:spTree>
    <p:extLst>
      <p:ext uri="{BB962C8B-B14F-4D97-AF65-F5344CB8AC3E}">
        <p14:creationId xmlns:p14="http://schemas.microsoft.com/office/powerpoint/2010/main" val="9686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Final Tips &amp; Takeaways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690465"/>
            <a:ext cx="6821959" cy="5523723"/>
          </a:xfrm>
        </p:spPr>
        <p:txBody>
          <a:bodyPr>
            <a:no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Regularly inspect and update vehicle emergency supplies.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Practice emergency plans with family members.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Stay informed about local hazards and road conditions.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Maintain vehicle preparedness as part of overall disaster readiness.</a:t>
            </a:r>
          </a:p>
        </p:txBody>
      </p:sp>
    </p:spTree>
    <p:extLst>
      <p:ext uri="{BB962C8B-B14F-4D97-AF65-F5344CB8AC3E}">
        <p14:creationId xmlns:p14="http://schemas.microsoft.com/office/powerpoint/2010/main" val="3671140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Questions &amp; Discussion</a:t>
            </a:r>
          </a:p>
        </p:txBody>
      </p:sp>
    </p:spTree>
    <p:extLst>
      <p:ext uri="{BB962C8B-B14F-4D97-AF65-F5344CB8AC3E}">
        <p14:creationId xmlns:p14="http://schemas.microsoft.com/office/powerpoint/2010/main" val="1615185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Homework</a:t>
            </a:r>
          </a:p>
        </p:txBody>
      </p:sp>
      <p:sp>
        <p:nvSpPr>
          <p:cNvPr id="6" name="Content Placeholder 2">
            <a:extLst>
              <a:ext uri="{FF2B5EF4-FFF2-40B4-BE49-F238E27FC236}">
                <a16:creationId xmlns:a16="http://schemas.microsoft.com/office/drawing/2014/main" id="{12AEF721-2751-474B-AEE5-8EBFD6F8E35A}"/>
              </a:ext>
            </a:extLst>
          </p:cNvPr>
          <p:cNvSpPr>
            <a:spLocks noGrp="1"/>
          </p:cNvSpPr>
          <p:nvPr>
            <p:ph idx="1"/>
          </p:nvPr>
        </p:nvSpPr>
        <p:spPr>
          <a:xfrm>
            <a:off x="4762500" y="688489"/>
            <a:ext cx="6821959" cy="5497158"/>
          </a:xfrm>
        </p:spPr>
        <p:txBody>
          <a:bodyPr>
            <a:normAutofit/>
          </a:bodyPr>
          <a:lstStyle/>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Assemble &amp; Inspect Your Vehicle Kit</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Gather essential emergency items (jumper cables, first aid kit, flashlight, water, food, etc.).</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Check vehicle fluids, tire pressure, battery, and emergency lights.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Plan for Seasonal &amp; Emergency Adjustments</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Add winter/summer-specific items (blankets, ice scraper, extra water, sunshade, etc.).</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Identify backup communication tools and download offline maps.</a:t>
            </a:r>
          </a:p>
        </p:txBody>
      </p:sp>
    </p:spTree>
    <p:extLst>
      <p:ext uri="{BB962C8B-B14F-4D97-AF65-F5344CB8AC3E}">
        <p14:creationId xmlns:p14="http://schemas.microsoft.com/office/powerpoint/2010/main" val="2281881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Homework</a:t>
            </a:r>
          </a:p>
        </p:txBody>
      </p:sp>
      <p:sp>
        <p:nvSpPr>
          <p:cNvPr id="6" name="Content Placeholder 2">
            <a:extLst>
              <a:ext uri="{FF2B5EF4-FFF2-40B4-BE49-F238E27FC236}">
                <a16:creationId xmlns:a16="http://schemas.microsoft.com/office/drawing/2014/main" id="{12AEF721-2751-474B-AEE5-8EBFD6F8E35A}"/>
              </a:ext>
            </a:extLst>
          </p:cNvPr>
          <p:cNvSpPr>
            <a:spLocks noGrp="1"/>
          </p:cNvSpPr>
          <p:nvPr>
            <p:ph idx="1"/>
          </p:nvPr>
        </p:nvSpPr>
        <p:spPr>
          <a:xfrm>
            <a:off x="4762500" y="688489"/>
            <a:ext cx="6821959" cy="5497158"/>
          </a:xfrm>
        </p:spPr>
        <p:txBody>
          <a:bodyPr>
            <a:normAutofit/>
          </a:bodyPr>
          <a:lstStyle/>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Practice an Emergency Scenario</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Run a drill simulating a breakdown or evacuation.</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Review emergency routes and alternate paths.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Secure Important Documents &amp; Safety Items</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Store copies of registration, insurance, and emergency cash.</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Take a first aid or Stop-the-Bleed course and add a tourniquet to your kit.</a:t>
            </a:r>
          </a:p>
        </p:txBody>
      </p:sp>
    </p:spTree>
    <p:extLst>
      <p:ext uri="{BB962C8B-B14F-4D97-AF65-F5344CB8AC3E}">
        <p14:creationId xmlns:p14="http://schemas.microsoft.com/office/powerpoint/2010/main" val="155178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555,900+ Car Symbols Stock Illustrations, Royalty-Free Vector Graphics &amp;  Clip Art - iStock | Car icons">
            <a:extLst>
              <a:ext uri="{FF2B5EF4-FFF2-40B4-BE49-F238E27FC236}">
                <a16:creationId xmlns:a16="http://schemas.microsoft.com/office/drawing/2014/main" id="{8C701339-F768-470E-A367-485C912364E7}"/>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623" y="4029659"/>
            <a:ext cx="1498615" cy="10088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rson Symbol Stock Illustrations – 1,137,093 Person Symbol Stock  Illustrations, Vectors &amp; Clipart - Dreamstime">
            <a:extLst>
              <a:ext uri="{FF2B5EF4-FFF2-40B4-BE49-F238E27FC236}">
                <a16:creationId xmlns:a16="http://schemas.microsoft.com/office/drawing/2014/main" id="{049F4A5C-E26D-4BFE-9709-733FC2C1FAD8}"/>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92677" y="1930398"/>
            <a:ext cx="69454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me icon Symbol">
            <a:extLst>
              <a:ext uri="{FF2B5EF4-FFF2-40B4-BE49-F238E27FC236}">
                <a16:creationId xmlns:a16="http://schemas.microsoft.com/office/drawing/2014/main" id="{267E3BFA-6B12-4065-B1EE-34AF39525AE5}"/>
              </a:ext>
            </a:extLst>
          </p:cNvPr>
          <p:cNvPicPr>
            <a:picLocks noChangeAspect="1" noChangeArrowheads="1"/>
          </p:cNvPicPr>
          <p:nvPr/>
        </p:nvPicPr>
        <p:blipFill>
          <a:blip r:embed="rId4"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597360" y="5503262"/>
            <a:ext cx="1253140" cy="1253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5B8EE7-FAE0-465B-94B3-3ACA6CF0925D}"/>
              </a:ext>
            </a:extLst>
          </p:cNvPr>
          <p:cNvSpPr txBox="1"/>
          <p:nvPr/>
        </p:nvSpPr>
        <p:spPr>
          <a:xfrm>
            <a:off x="345233" y="492778"/>
            <a:ext cx="9227975" cy="769441"/>
          </a:xfrm>
          <a:prstGeom prst="rect">
            <a:avLst/>
          </a:prstGeom>
          <a:noFill/>
        </p:spPr>
        <p:txBody>
          <a:bodyPr wrap="square" rtlCol="0">
            <a:spAutoFit/>
          </a:bodyPr>
          <a:lstStyle/>
          <a:p>
            <a:r>
              <a:rPr lang="en-US" sz="4400" b="1" dirty="0">
                <a:latin typeface="Bahnschrift SemiBold Condensed" panose="020B0502040204020203" pitchFamily="34" charset="0"/>
              </a:rPr>
              <a:t>Preparedness: Your Personal Insurance Policy</a:t>
            </a:r>
          </a:p>
        </p:txBody>
      </p:sp>
      <p:sp>
        <p:nvSpPr>
          <p:cNvPr id="10" name="TextBox 9">
            <a:extLst>
              <a:ext uri="{FF2B5EF4-FFF2-40B4-BE49-F238E27FC236}">
                <a16:creationId xmlns:a16="http://schemas.microsoft.com/office/drawing/2014/main" id="{0ED1740A-90D4-4091-9DD8-F8DD62912DD8}"/>
              </a:ext>
            </a:extLst>
          </p:cNvPr>
          <p:cNvSpPr txBox="1"/>
          <p:nvPr/>
        </p:nvSpPr>
        <p:spPr>
          <a:xfrm>
            <a:off x="531845" y="1538005"/>
            <a:ext cx="4230655" cy="2949525"/>
          </a:xfrm>
          <a:prstGeom prst="rect">
            <a:avLst/>
          </a:prstGeom>
          <a:noFill/>
        </p:spPr>
        <p:txBody>
          <a:bodyPr wrap="square">
            <a:spAutoFit/>
          </a:bodyPr>
          <a:lstStyle/>
          <a:p>
            <a:pPr>
              <a:lnSpc>
                <a:spcPct val="150000"/>
              </a:lnSpc>
            </a:pPr>
            <a:r>
              <a:rPr lang="en-US" b="1" dirty="0">
                <a:latin typeface="Arial" panose="020B0604020202020204" pitchFamily="34" charset="0"/>
                <a:cs typeface="Arial" panose="020B0604020202020204" pitchFamily="34" charset="0"/>
              </a:rPr>
              <a:t>Preparedness is like an insurance policy you take out on yourself and your household. The coverage and deductible are entirely up to you. Every decision you make about preparedness is an investment in your ability to navigate crises.</a:t>
            </a:r>
          </a:p>
        </p:txBody>
      </p:sp>
      <p:sp>
        <p:nvSpPr>
          <p:cNvPr id="6" name="TextBox 5">
            <a:extLst>
              <a:ext uri="{FF2B5EF4-FFF2-40B4-BE49-F238E27FC236}">
                <a16:creationId xmlns:a16="http://schemas.microsoft.com/office/drawing/2014/main" id="{2BA7B1FA-A90C-4B5E-B138-C4E9ACF6BE05}"/>
              </a:ext>
            </a:extLst>
          </p:cNvPr>
          <p:cNvSpPr txBox="1"/>
          <p:nvPr/>
        </p:nvSpPr>
        <p:spPr>
          <a:xfrm>
            <a:off x="5181600" y="2095500"/>
            <a:ext cx="5075852" cy="3877985"/>
          </a:xfrm>
          <a:prstGeom prst="rect">
            <a:avLst/>
          </a:prstGeom>
          <a:noFill/>
        </p:spPr>
        <p:txBody>
          <a:bodyPr wrap="square" rtlCol="0">
            <a:spAutoFit/>
          </a:bodyPr>
          <a:lstStyle/>
          <a:p>
            <a:pPr>
              <a:spcAft>
                <a:spcPts val="1200"/>
              </a:spcAft>
            </a:pPr>
            <a:r>
              <a:rPr lang="en-US" sz="2400" b="1" dirty="0">
                <a:latin typeface="Arial" panose="020B0604020202020204" pitchFamily="34" charset="0"/>
                <a:cs typeface="Arial" panose="020B0604020202020204" pitchFamily="34" charset="0"/>
              </a:rPr>
              <a:t>Bare Minimum Policy (Liability-Only Coverage)</a:t>
            </a:r>
            <a:endParaRPr lang="en-US" sz="2400" dirty="0">
              <a:latin typeface="Arial" panose="020B0604020202020204" pitchFamily="34" charset="0"/>
              <a:cs typeface="Arial" panose="020B0604020202020204" pitchFamily="34" charset="0"/>
            </a:endParaRPr>
          </a:p>
          <a:p>
            <a:pPr marL="742950" lvl="1" indent="-285750">
              <a:spcAft>
                <a:spcPts val="12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Covers only the most common, </a:t>
            </a:r>
            <a:r>
              <a:rPr lang="en-US" sz="2000" b="1" dirty="0">
                <a:latin typeface="Arial" panose="020B0604020202020204" pitchFamily="34" charset="0"/>
                <a:cs typeface="Arial" panose="020B0604020202020204" pitchFamily="34" charset="0"/>
              </a:rPr>
              <a:t>short-duration emergencies </a:t>
            </a:r>
            <a:r>
              <a:rPr lang="en-US" sz="2000" dirty="0">
                <a:latin typeface="Arial" panose="020B0604020202020204" pitchFamily="34" charset="0"/>
                <a:cs typeface="Arial" panose="020B0604020202020204" pitchFamily="34" charset="0"/>
              </a:rPr>
              <a:t>(hours - days).</a:t>
            </a:r>
          </a:p>
          <a:p>
            <a:pPr marL="742950" lvl="1" indent="-285750">
              <a:spcAft>
                <a:spcPts val="12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Focus on </a:t>
            </a:r>
            <a:r>
              <a:rPr lang="en-US" sz="2000" b="1" dirty="0">
                <a:latin typeface="Arial" panose="020B0604020202020204" pitchFamily="34" charset="0"/>
                <a:cs typeface="Arial" panose="020B0604020202020204" pitchFamily="34" charset="0"/>
              </a:rPr>
              <a:t>immediate needs</a:t>
            </a:r>
            <a:r>
              <a:rPr lang="en-US" sz="2000" dirty="0">
                <a:latin typeface="Arial" panose="020B0604020202020204" pitchFamily="34" charset="0"/>
                <a:cs typeface="Arial" panose="020B0604020202020204" pitchFamily="34" charset="0"/>
              </a:rPr>
              <a:t>: food, water, flashlight, basic first aid.</a:t>
            </a:r>
          </a:p>
          <a:p>
            <a:pPr marL="742950" lvl="1" indent="-285750">
              <a:spcAft>
                <a:spcPts val="1200"/>
              </a:spcAft>
              <a:buFont typeface="Wingdings" panose="05000000000000000000" pitchFamily="2" charset="2"/>
              <a:buChar char="§"/>
            </a:pPr>
            <a:r>
              <a:rPr lang="en-US" sz="2000" b="1" dirty="0">
                <a:latin typeface="Arial" panose="020B0604020202020204" pitchFamily="34" charset="0"/>
                <a:cs typeface="Arial" panose="020B0604020202020204" pitchFamily="34" charset="0"/>
              </a:rPr>
              <a:t>Low investment</a:t>
            </a:r>
            <a:r>
              <a:rPr lang="en-US" sz="2000" dirty="0">
                <a:latin typeface="Arial" panose="020B0604020202020204" pitchFamily="34" charset="0"/>
                <a:cs typeface="Arial" panose="020B0604020202020204" pitchFamily="34" charset="0"/>
              </a:rPr>
              <a:t>, but limited protection.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66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5B8EE7-FAE0-465B-94B3-3ACA6CF0925D}"/>
              </a:ext>
            </a:extLst>
          </p:cNvPr>
          <p:cNvSpPr txBox="1"/>
          <p:nvPr/>
        </p:nvSpPr>
        <p:spPr>
          <a:xfrm>
            <a:off x="345233" y="492778"/>
            <a:ext cx="9227975" cy="769441"/>
          </a:xfrm>
          <a:prstGeom prst="rect">
            <a:avLst/>
          </a:prstGeom>
          <a:noFill/>
        </p:spPr>
        <p:txBody>
          <a:bodyPr wrap="square" rtlCol="0">
            <a:spAutoFit/>
          </a:bodyPr>
          <a:lstStyle/>
          <a:p>
            <a:r>
              <a:rPr lang="en-US" sz="4400" b="1" dirty="0">
                <a:latin typeface="Bahnschrift SemiBold Condensed" panose="020B0502040204020203" pitchFamily="34" charset="0"/>
              </a:rPr>
              <a:t>Preparedness: Your Personal Insurance Policy</a:t>
            </a:r>
          </a:p>
        </p:txBody>
      </p:sp>
      <p:sp>
        <p:nvSpPr>
          <p:cNvPr id="10" name="TextBox 9">
            <a:extLst>
              <a:ext uri="{FF2B5EF4-FFF2-40B4-BE49-F238E27FC236}">
                <a16:creationId xmlns:a16="http://schemas.microsoft.com/office/drawing/2014/main" id="{0ED1740A-90D4-4091-9DD8-F8DD62912DD8}"/>
              </a:ext>
            </a:extLst>
          </p:cNvPr>
          <p:cNvSpPr txBox="1"/>
          <p:nvPr/>
        </p:nvSpPr>
        <p:spPr>
          <a:xfrm>
            <a:off x="531845" y="1538005"/>
            <a:ext cx="4230655" cy="2949525"/>
          </a:xfrm>
          <a:prstGeom prst="rect">
            <a:avLst/>
          </a:prstGeom>
          <a:noFill/>
        </p:spPr>
        <p:txBody>
          <a:bodyPr wrap="square">
            <a:spAutoFit/>
          </a:bodyPr>
          <a:lstStyle/>
          <a:p>
            <a:pPr>
              <a:lnSpc>
                <a:spcPct val="150000"/>
              </a:lnSpc>
            </a:pPr>
            <a:r>
              <a:rPr lang="en-US" b="1" dirty="0">
                <a:latin typeface="Arial" panose="020B0604020202020204" pitchFamily="34" charset="0"/>
                <a:cs typeface="Arial" panose="020B0604020202020204" pitchFamily="34" charset="0"/>
              </a:rPr>
              <a:t>Preparedness is like an insurance policy you take out on yourself and your household. The coverage and deductible are entirely up to you. Every decision you make about preparedness is an investment in your ability to navigate crises.</a:t>
            </a:r>
          </a:p>
        </p:txBody>
      </p:sp>
      <p:sp>
        <p:nvSpPr>
          <p:cNvPr id="6" name="TextBox 5">
            <a:extLst>
              <a:ext uri="{FF2B5EF4-FFF2-40B4-BE49-F238E27FC236}">
                <a16:creationId xmlns:a16="http://schemas.microsoft.com/office/drawing/2014/main" id="{2BA7B1FA-A90C-4B5E-B138-C4E9ACF6BE05}"/>
              </a:ext>
            </a:extLst>
          </p:cNvPr>
          <p:cNvSpPr txBox="1"/>
          <p:nvPr/>
        </p:nvSpPr>
        <p:spPr>
          <a:xfrm>
            <a:off x="5196119" y="2095500"/>
            <a:ext cx="5075852" cy="3447098"/>
          </a:xfrm>
          <a:prstGeom prst="rect">
            <a:avLst/>
          </a:prstGeom>
          <a:noFill/>
        </p:spPr>
        <p:txBody>
          <a:bodyPr wrap="square" rtlCol="0">
            <a:spAutoFit/>
          </a:bodyPr>
          <a:lstStyle/>
          <a:p>
            <a:pPr>
              <a:spcAft>
                <a:spcPts val="1200"/>
              </a:spcAft>
            </a:pPr>
            <a:r>
              <a:rPr lang="en-US" sz="2400" b="1" dirty="0">
                <a:latin typeface="Arial" panose="020B0604020202020204" pitchFamily="34" charset="0"/>
                <a:cs typeface="Arial" panose="020B0604020202020204" pitchFamily="34" charset="0"/>
              </a:rPr>
              <a:t>Moderate Coverage Policy (High-Deductible Plan)</a:t>
            </a:r>
            <a:endParaRPr lang="en-US" sz="2400" dirty="0">
              <a:latin typeface="Arial" panose="020B0604020202020204" pitchFamily="34" charset="0"/>
              <a:cs typeface="Arial" panose="020B0604020202020204" pitchFamily="34" charset="0"/>
            </a:endParaRPr>
          </a:p>
          <a:p>
            <a:pPr marL="742950" lvl="1" indent="-285750">
              <a:spcAft>
                <a:spcPts val="12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Covers a </a:t>
            </a:r>
            <a:r>
              <a:rPr lang="en-US" sz="2000" b="1" dirty="0">
                <a:latin typeface="Arial" panose="020B0604020202020204" pitchFamily="34" charset="0"/>
                <a:cs typeface="Arial" panose="020B0604020202020204" pitchFamily="34" charset="0"/>
              </a:rPr>
              <a:t>broader range of situations </a:t>
            </a:r>
            <a:r>
              <a:rPr lang="en-US" sz="2000" dirty="0">
                <a:latin typeface="Arial" panose="020B0604020202020204" pitchFamily="34" charset="0"/>
                <a:cs typeface="Arial" panose="020B0604020202020204" pitchFamily="34" charset="0"/>
              </a:rPr>
              <a:t>but requires adaptation and resourcefulness (days – weeks).</a:t>
            </a:r>
          </a:p>
          <a:p>
            <a:pPr marL="742950" lvl="1" indent="-285750">
              <a:spcAft>
                <a:spcPts val="12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More self-reliance required, </a:t>
            </a:r>
            <a:r>
              <a:rPr lang="en-US" sz="2000" b="1" dirty="0">
                <a:latin typeface="Arial" panose="020B0604020202020204" pitchFamily="34" charset="0"/>
                <a:cs typeface="Arial" panose="020B0604020202020204" pitchFamily="34" charset="0"/>
              </a:rPr>
              <a:t>fewer pre-packed solutions</a:t>
            </a:r>
            <a:r>
              <a:rPr lang="en-US" sz="2000" dirty="0">
                <a:latin typeface="Arial" panose="020B0604020202020204" pitchFamily="34" charset="0"/>
                <a:cs typeface="Arial" panose="020B0604020202020204" pitchFamily="34" charset="0"/>
              </a:rPr>
              <a:t>.</a:t>
            </a:r>
          </a:p>
          <a:p>
            <a:pPr marL="742950" lvl="1" indent="-285750">
              <a:spcAft>
                <a:spcPts val="1200"/>
              </a:spcAft>
              <a:buFont typeface="Wingdings" panose="05000000000000000000" pitchFamily="2" charset="2"/>
              <a:buChar char="§"/>
            </a:pPr>
            <a:r>
              <a:rPr lang="en-US" sz="2000" b="1" dirty="0">
                <a:latin typeface="Arial" panose="020B0604020202020204" pitchFamily="34" charset="0"/>
                <a:cs typeface="Arial" panose="020B0604020202020204" pitchFamily="34" charset="0"/>
              </a:rPr>
              <a:t>Medium investment</a:t>
            </a:r>
            <a:r>
              <a:rPr lang="en-US" sz="2000" dirty="0">
                <a:latin typeface="Arial" panose="020B0604020202020204" pitchFamily="34" charset="0"/>
                <a:cs typeface="Arial" panose="020B0604020202020204" pitchFamily="34" charset="0"/>
              </a:rPr>
              <a:t>, with flexibility in extending coverage over time.</a:t>
            </a:r>
          </a:p>
        </p:txBody>
      </p:sp>
      <p:pic>
        <p:nvPicPr>
          <p:cNvPr id="8" name="Picture 4" descr="555,900+ Car Symbols Stock Illustrations, Royalty-Free Vector Graphics &amp;  Clip Art - iStock | Car icons">
            <a:extLst>
              <a:ext uri="{FF2B5EF4-FFF2-40B4-BE49-F238E27FC236}">
                <a16:creationId xmlns:a16="http://schemas.microsoft.com/office/drawing/2014/main" id="{80141500-7F86-4B58-A354-E427C5A84D54}"/>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623" y="4029659"/>
            <a:ext cx="1498615" cy="1008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erson Symbol Stock Illustrations – 1,137,093 Person Symbol Stock  Illustrations, Vectors &amp; Clipart - Dreamstime">
            <a:extLst>
              <a:ext uri="{FF2B5EF4-FFF2-40B4-BE49-F238E27FC236}">
                <a16:creationId xmlns:a16="http://schemas.microsoft.com/office/drawing/2014/main" id="{F04C51D9-339C-4BF8-8009-F515DF1FC848}"/>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92677" y="1930398"/>
            <a:ext cx="69454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ome icon Symbol">
            <a:extLst>
              <a:ext uri="{FF2B5EF4-FFF2-40B4-BE49-F238E27FC236}">
                <a16:creationId xmlns:a16="http://schemas.microsoft.com/office/drawing/2014/main" id="{8D3EEDE3-E7CD-4757-AF39-526CEFA98481}"/>
              </a:ext>
            </a:extLst>
          </p:cNvPr>
          <p:cNvPicPr>
            <a:picLocks noChangeAspect="1" noChangeArrowheads="1"/>
          </p:cNvPicPr>
          <p:nvPr/>
        </p:nvPicPr>
        <p:blipFill>
          <a:blip r:embed="rId4"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597360" y="5503262"/>
            <a:ext cx="1253140" cy="125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49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5B8EE7-FAE0-465B-94B3-3ACA6CF0925D}"/>
              </a:ext>
            </a:extLst>
          </p:cNvPr>
          <p:cNvSpPr txBox="1"/>
          <p:nvPr/>
        </p:nvSpPr>
        <p:spPr>
          <a:xfrm>
            <a:off x="345233" y="492778"/>
            <a:ext cx="9227975" cy="769441"/>
          </a:xfrm>
          <a:prstGeom prst="rect">
            <a:avLst/>
          </a:prstGeom>
          <a:noFill/>
        </p:spPr>
        <p:txBody>
          <a:bodyPr wrap="square" rtlCol="0">
            <a:spAutoFit/>
          </a:bodyPr>
          <a:lstStyle/>
          <a:p>
            <a:r>
              <a:rPr lang="en-US" sz="4400" b="1" dirty="0">
                <a:latin typeface="Bahnschrift SemiBold Condensed" panose="020B0502040204020203" pitchFamily="34" charset="0"/>
              </a:rPr>
              <a:t>Preparedness: Your Personal Insurance Policy</a:t>
            </a:r>
          </a:p>
        </p:txBody>
      </p:sp>
      <p:sp>
        <p:nvSpPr>
          <p:cNvPr id="10" name="TextBox 9">
            <a:extLst>
              <a:ext uri="{FF2B5EF4-FFF2-40B4-BE49-F238E27FC236}">
                <a16:creationId xmlns:a16="http://schemas.microsoft.com/office/drawing/2014/main" id="{0ED1740A-90D4-4091-9DD8-F8DD62912DD8}"/>
              </a:ext>
            </a:extLst>
          </p:cNvPr>
          <p:cNvSpPr txBox="1"/>
          <p:nvPr/>
        </p:nvSpPr>
        <p:spPr>
          <a:xfrm>
            <a:off x="531845" y="1538005"/>
            <a:ext cx="4230655" cy="2949525"/>
          </a:xfrm>
          <a:prstGeom prst="rect">
            <a:avLst/>
          </a:prstGeom>
          <a:noFill/>
        </p:spPr>
        <p:txBody>
          <a:bodyPr wrap="square">
            <a:spAutoFit/>
          </a:bodyPr>
          <a:lstStyle/>
          <a:p>
            <a:pPr>
              <a:lnSpc>
                <a:spcPct val="150000"/>
              </a:lnSpc>
            </a:pPr>
            <a:r>
              <a:rPr lang="en-US" b="1" dirty="0">
                <a:latin typeface="Arial" panose="020B0604020202020204" pitchFamily="34" charset="0"/>
                <a:cs typeface="Arial" panose="020B0604020202020204" pitchFamily="34" charset="0"/>
              </a:rPr>
              <a:t>Preparedness is like an insurance policy you take out on yourself and your household. The coverage and deductible are entirely up to you. Every decision you make about preparedness is an investment in your ability to navigate crises.</a:t>
            </a:r>
          </a:p>
        </p:txBody>
      </p:sp>
      <p:sp>
        <p:nvSpPr>
          <p:cNvPr id="6" name="TextBox 5">
            <a:extLst>
              <a:ext uri="{FF2B5EF4-FFF2-40B4-BE49-F238E27FC236}">
                <a16:creationId xmlns:a16="http://schemas.microsoft.com/office/drawing/2014/main" id="{2BA7B1FA-A90C-4B5E-B138-C4E9ACF6BE05}"/>
              </a:ext>
            </a:extLst>
          </p:cNvPr>
          <p:cNvSpPr txBox="1"/>
          <p:nvPr/>
        </p:nvSpPr>
        <p:spPr>
          <a:xfrm>
            <a:off x="5181599" y="2095500"/>
            <a:ext cx="5293023" cy="4185761"/>
          </a:xfrm>
          <a:prstGeom prst="rect">
            <a:avLst/>
          </a:prstGeom>
          <a:noFill/>
        </p:spPr>
        <p:txBody>
          <a:bodyPr wrap="square" rtlCol="0">
            <a:spAutoFit/>
          </a:bodyPr>
          <a:lstStyle/>
          <a:p>
            <a:pPr>
              <a:spcAft>
                <a:spcPts val="1200"/>
              </a:spcAft>
            </a:pPr>
            <a:r>
              <a:rPr lang="en-US" sz="2400" b="1" dirty="0">
                <a:latin typeface="Arial" panose="020B0604020202020204" pitchFamily="34" charset="0"/>
                <a:cs typeface="Arial" panose="020B0604020202020204" pitchFamily="34" charset="0"/>
              </a:rPr>
              <a:t>Comprehensive Policy (Full-Coverage Preparedness)</a:t>
            </a:r>
            <a:endParaRPr lang="en-US" sz="2400" dirty="0">
              <a:latin typeface="Arial" panose="020B0604020202020204" pitchFamily="34" charset="0"/>
              <a:cs typeface="Arial" panose="020B0604020202020204" pitchFamily="34" charset="0"/>
            </a:endParaRPr>
          </a:p>
          <a:p>
            <a:pPr marL="742950" lvl="1" indent="-285750">
              <a:spcAft>
                <a:spcPts val="12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Covers a </a:t>
            </a:r>
            <a:r>
              <a:rPr lang="en-US" sz="2000" b="1" dirty="0">
                <a:latin typeface="Arial" panose="020B0604020202020204" pitchFamily="34" charset="0"/>
                <a:cs typeface="Arial" panose="020B0604020202020204" pitchFamily="34" charset="0"/>
              </a:rPr>
              <a:t>wide array of emergencies</a:t>
            </a:r>
            <a:r>
              <a:rPr lang="en-US" sz="2000" dirty="0">
                <a:latin typeface="Arial" panose="020B0604020202020204" pitchFamily="34" charset="0"/>
                <a:cs typeface="Arial" panose="020B0604020202020204" pitchFamily="34" charset="0"/>
              </a:rPr>
              <a:t>, including long-term disruptions (weeks – months).</a:t>
            </a:r>
          </a:p>
          <a:p>
            <a:pPr marL="742950" lvl="1" indent="-285750">
              <a:spcAft>
                <a:spcPts val="1200"/>
              </a:spcAft>
              <a:buFont typeface="Wingdings" panose="05000000000000000000" pitchFamily="2" charset="2"/>
              <a:buChar char="§"/>
            </a:pPr>
            <a:r>
              <a:rPr lang="en-US" sz="2000" b="1" dirty="0">
                <a:latin typeface="Arial" panose="020B0604020202020204" pitchFamily="34" charset="0"/>
                <a:cs typeface="Arial" panose="020B0604020202020204" pitchFamily="34" charset="0"/>
              </a:rPr>
              <a:t>Requires more maintenance </a:t>
            </a:r>
            <a:r>
              <a:rPr lang="en-US" sz="2000" dirty="0">
                <a:latin typeface="Arial" panose="020B0604020202020204" pitchFamily="34" charset="0"/>
                <a:cs typeface="Arial" panose="020B0604020202020204" pitchFamily="34" charset="0"/>
              </a:rPr>
              <a:t>and periodic updates to keep supplies fresh.</a:t>
            </a:r>
          </a:p>
          <a:p>
            <a:pPr marL="742950" lvl="1" indent="-285750">
              <a:spcAft>
                <a:spcPts val="1200"/>
              </a:spcAft>
              <a:buFont typeface="Wingdings" panose="05000000000000000000" pitchFamily="2" charset="2"/>
              <a:buChar char="§"/>
            </a:pPr>
            <a:r>
              <a:rPr lang="en-US" sz="2000" b="1" dirty="0">
                <a:latin typeface="Arial" panose="020B0604020202020204" pitchFamily="34" charset="0"/>
                <a:cs typeface="Arial" panose="020B0604020202020204" pitchFamily="34" charset="0"/>
              </a:rPr>
              <a:t>Higher upfront cost </a:t>
            </a:r>
            <a:r>
              <a:rPr lang="en-US" sz="2000" dirty="0">
                <a:latin typeface="Arial" panose="020B0604020202020204" pitchFamily="34" charset="0"/>
                <a:cs typeface="Arial" panose="020B0604020202020204" pitchFamily="34" charset="0"/>
              </a:rPr>
              <a:t>but ensures maximum readiness.</a:t>
            </a:r>
          </a:p>
          <a:p>
            <a:pPr>
              <a:spcAft>
                <a:spcPts val="1200"/>
              </a:spcAft>
            </a:pPr>
            <a:endParaRPr lang="en-US" dirty="0">
              <a:latin typeface="Arial" panose="020B0604020202020204" pitchFamily="34" charset="0"/>
              <a:cs typeface="Arial" panose="020B0604020202020204" pitchFamily="34" charset="0"/>
            </a:endParaRPr>
          </a:p>
        </p:txBody>
      </p:sp>
      <p:pic>
        <p:nvPicPr>
          <p:cNvPr id="8" name="Picture 4" descr="555,900+ Car Symbols Stock Illustrations, Royalty-Free Vector Graphics &amp;  Clip Art - iStock | Car icons">
            <a:extLst>
              <a:ext uri="{FF2B5EF4-FFF2-40B4-BE49-F238E27FC236}">
                <a16:creationId xmlns:a16="http://schemas.microsoft.com/office/drawing/2014/main" id="{2F1D5F94-0298-4127-8644-61076B5E4DB4}"/>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623" y="4029659"/>
            <a:ext cx="1498615" cy="1008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erson Symbol Stock Illustrations – 1,137,093 Person Symbol Stock  Illustrations, Vectors &amp; Clipart - Dreamstime">
            <a:extLst>
              <a:ext uri="{FF2B5EF4-FFF2-40B4-BE49-F238E27FC236}">
                <a16:creationId xmlns:a16="http://schemas.microsoft.com/office/drawing/2014/main" id="{F66B3A02-42A5-489D-B882-223383488231}"/>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92677" y="1930398"/>
            <a:ext cx="69454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ome icon Symbol">
            <a:extLst>
              <a:ext uri="{FF2B5EF4-FFF2-40B4-BE49-F238E27FC236}">
                <a16:creationId xmlns:a16="http://schemas.microsoft.com/office/drawing/2014/main" id="{6EEF10EB-4F25-40C4-8971-ECD805DDDED0}"/>
              </a:ext>
            </a:extLst>
          </p:cNvPr>
          <p:cNvPicPr>
            <a:picLocks noChangeAspect="1" noChangeArrowheads="1"/>
          </p:cNvPicPr>
          <p:nvPr/>
        </p:nvPicPr>
        <p:blipFill>
          <a:blip r:embed="rId4"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597360" y="5503262"/>
            <a:ext cx="1253140" cy="125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9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5B8EE7-FAE0-465B-94B3-3ACA6CF0925D}"/>
              </a:ext>
            </a:extLst>
          </p:cNvPr>
          <p:cNvSpPr txBox="1"/>
          <p:nvPr/>
        </p:nvSpPr>
        <p:spPr>
          <a:xfrm>
            <a:off x="345233" y="492778"/>
            <a:ext cx="9227975" cy="769441"/>
          </a:xfrm>
          <a:prstGeom prst="rect">
            <a:avLst/>
          </a:prstGeom>
          <a:noFill/>
        </p:spPr>
        <p:txBody>
          <a:bodyPr wrap="square" rtlCol="0">
            <a:spAutoFit/>
          </a:bodyPr>
          <a:lstStyle/>
          <a:p>
            <a:r>
              <a:rPr lang="en-US" sz="4400" b="1" dirty="0">
                <a:latin typeface="Bahnschrift SemiBold Condensed" panose="020B0502040204020203" pitchFamily="34" charset="0"/>
              </a:rPr>
              <a:t>Preparedness: Your Personal Insurance Policy</a:t>
            </a:r>
          </a:p>
        </p:txBody>
      </p:sp>
      <p:sp>
        <p:nvSpPr>
          <p:cNvPr id="10" name="TextBox 9">
            <a:extLst>
              <a:ext uri="{FF2B5EF4-FFF2-40B4-BE49-F238E27FC236}">
                <a16:creationId xmlns:a16="http://schemas.microsoft.com/office/drawing/2014/main" id="{0ED1740A-90D4-4091-9DD8-F8DD62912DD8}"/>
              </a:ext>
            </a:extLst>
          </p:cNvPr>
          <p:cNvSpPr txBox="1"/>
          <p:nvPr/>
        </p:nvSpPr>
        <p:spPr>
          <a:xfrm>
            <a:off x="531845" y="1538005"/>
            <a:ext cx="4230655" cy="2949525"/>
          </a:xfrm>
          <a:prstGeom prst="rect">
            <a:avLst/>
          </a:prstGeom>
          <a:noFill/>
        </p:spPr>
        <p:txBody>
          <a:bodyPr wrap="square">
            <a:spAutoFit/>
          </a:bodyPr>
          <a:lstStyle/>
          <a:p>
            <a:pPr>
              <a:lnSpc>
                <a:spcPct val="150000"/>
              </a:lnSpc>
            </a:pPr>
            <a:r>
              <a:rPr lang="en-US" b="1" dirty="0">
                <a:latin typeface="Arial" panose="020B0604020202020204" pitchFamily="34" charset="0"/>
                <a:cs typeface="Arial" panose="020B0604020202020204" pitchFamily="34" charset="0"/>
              </a:rPr>
              <a:t>Preparedness is like an insurance policy you take out on yourself and your household. The coverage and deductible are entirely up to you. Every decision you make about preparedness is an investment in your ability to navigate crises.</a:t>
            </a:r>
          </a:p>
        </p:txBody>
      </p:sp>
      <p:sp>
        <p:nvSpPr>
          <p:cNvPr id="6" name="TextBox 5">
            <a:extLst>
              <a:ext uri="{FF2B5EF4-FFF2-40B4-BE49-F238E27FC236}">
                <a16:creationId xmlns:a16="http://schemas.microsoft.com/office/drawing/2014/main" id="{2BA7B1FA-A90C-4B5E-B138-C4E9ACF6BE05}"/>
              </a:ext>
            </a:extLst>
          </p:cNvPr>
          <p:cNvSpPr txBox="1"/>
          <p:nvPr/>
        </p:nvSpPr>
        <p:spPr>
          <a:xfrm>
            <a:off x="5181600" y="2095500"/>
            <a:ext cx="5075852" cy="3754874"/>
          </a:xfrm>
          <a:prstGeom prst="rect">
            <a:avLst/>
          </a:prstGeom>
          <a:noFill/>
        </p:spPr>
        <p:txBody>
          <a:bodyPr wrap="square" rtlCol="0">
            <a:spAutoFit/>
          </a:bodyPr>
          <a:lstStyle/>
          <a:p>
            <a:pPr>
              <a:spcAft>
                <a:spcPts val="1200"/>
              </a:spcAft>
            </a:pPr>
            <a:r>
              <a:rPr lang="en-US" sz="2400" b="1" dirty="0">
                <a:latin typeface="Arial" panose="020B0604020202020204" pitchFamily="34" charset="0"/>
                <a:cs typeface="Arial" panose="020B0604020202020204" pitchFamily="34" charset="0"/>
              </a:rPr>
              <a:t>Applying the Insurance Mindset to Every Lesson</a:t>
            </a:r>
          </a:p>
          <a:p>
            <a:pPr marL="800100" lvl="1" indent="-342900">
              <a:spcAft>
                <a:spcPts val="12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Each class topic is </a:t>
            </a:r>
            <a:r>
              <a:rPr lang="en-US" sz="2000" b="1" dirty="0">
                <a:latin typeface="Arial" panose="020B0604020202020204" pitchFamily="34" charset="0"/>
                <a:cs typeface="Arial" panose="020B0604020202020204" pitchFamily="34" charset="0"/>
              </a:rPr>
              <a:t>another layer of protection </a:t>
            </a:r>
            <a:r>
              <a:rPr lang="en-US" sz="2000" dirty="0">
                <a:latin typeface="Arial" panose="020B0604020202020204" pitchFamily="34" charset="0"/>
                <a:cs typeface="Arial" panose="020B0604020202020204" pitchFamily="34" charset="0"/>
              </a:rPr>
              <a:t>to add to your policy.</a:t>
            </a:r>
          </a:p>
          <a:p>
            <a:pPr marL="800100" lvl="1" indent="-342900">
              <a:spcAft>
                <a:spcPts val="12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Consider what </a:t>
            </a:r>
            <a:r>
              <a:rPr lang="en-US" sz="2000" b="1" dirty="0">
                <a:latin typeface="Arial" panose="020B0604020202020204" pitchFamily="34" charset="0"/>
                <a:cs typeface="Arial" panose="020B0604020202020204" pitchFamily="34" charset="0"/>
              </a:rPr>
              <a:t>level of preparedness fits your needs </a:t>
            </a:r>
            <a:r>
              <a:rPr lang="en-US" sz="2000" dirty="0">
                <a:latin typeface="Arial" panose="020B0604020202020204" pitchFamily="34" charset="0"/>
                <a:cs typeface="Arial" panose="020B0604020202020204" pitchFamily="34" charset="0"/>
              </a:rPr>
              <a:t>and lifestyle.</a:t>
            </a:r>
          </a:p>
          <a:p>
            <a:pPr marL="800100" lvl="1" indent="-342900">
              <a:spcAft>
                <a:spcPts val="1200"/>
              </a:spcAft>
              <a:buFont typeface="Wingdings" panose="05000000000000000000" pitchFamily="2" charset="2"/>
              <a:buChar char="§"/>
            </a:pPr>
            <a:r>
              <a:rPr lang="en-US" sz="2000" b="1" dirty="0">
                <a:latin typeface="Arial" panose="020B0604020202020204" pitchFamily="34" charset="0"/>
                <a:cs typeface="Arial" panose="020B0604020202020204" pitchFamily="34" charset="0"/>
              </a:rPr>
              <a:t>Reassess your preparedness policy regularly</a:t>
            </a:r>
            <a:r>
              <a:rPr lang="en-US" sz="2000" dirty="0">
                <a:latin typeface="Arial" panose="020B0604020202020204" pitchFamily="34" charset="0"/>
                <a:cs typeface="Arial" panose="020B0604020202020204" pitchFamily="34" charset="0"/>
              </a:rPr>
              <a:t> as circumstances change.</a:t>
            </a:r>
            <a:endParaRPr lang="en-US" dirty="0">
              <a:latin typeface="Arial" panose="020B0604020202020204" pitchFamily="34" charset="0"/>
              <a:cs typeface="Arial" panose="020B0604020202020204" pitchFamily="34" charset="0"/>
            </a:endParaRPr>
          </a:p>
        </p:txBody>
      </p:sp>
      <p:pic>
        <p:nvPicPr>
          <p:cNvPr id="11" name="Picture 4" descr="555,900+ Car Symbols Stock Illustrations, Royalty-Free Vector Graphics &amp;  Clip Art - iStock | Car icons">
            <a:extLst>
              <a:ext uri="{FF2B5EF4-FFF2-40B4-BE49-F238E27FC236}">
                <a16:creationId xmlns:a16="http://schemas.microsoft.com/office/drawing/2014/main" id="{6FAA748B-8021-4787-8405-FC233976052A}"/>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623" y="4029659"/>
            <a:ext cx="1498615" cy="10088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Person Symbol Stock Illustrations – 1,137,093 Person Symbol Stock  Illustrations, Vectors &amp; Clipart - Dreamstime">
            <a:extLst>
              <a:ext uri="{FF2B5EF4-FFF2-40B4-BE49-F238E27FC236}">
                <a16:creationId xmlns:a16="http://schemas.microsoft.com/office/drawing/2014/main" id="{E97D1A0D-30AD-456C-83D8-F08538FBD86C}"/>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92677" y="1930398"/>
            <a:ext cx="69454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ome icon Symbol">
            <a:extLst>
              <a:ext uri="{FF2B5EF4-FFF2-40B4-BE49-F238E27FC236}">
                <a16:creationId xmlns:a16="http://schemas.microsoft.com/office/drawing/2014/main" id="{9BD66B1E-EEF0-4842-8FFE-30F6C14613D7}"/>
              </a:ext>
            </a:extLst>
          </p:cNvPr>
          <p:cNvPicPr>
            <a:picLocks noChangeAspect="1" noChangeArrowheads="1"/>
          </p:cNvPicPr>
          <p:nvPr/>
        </p:nvPicPr>
        <p:blipFill>
          <a:blip r:embed="rId4"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597360" y="5503262"/>
            <a:ext cx="1253140" cy="125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306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5B8EE7-FAE0-465B-94B3-3ACA6CF0925D}"/>
              </a:ext>
            </a:extLst>
          </p:cNvPr>
          <p:cNvSpPr txBox="1"/>
          <p:nvPr/>
        </p:nvSpPr>
        <p:spPr>
          <a:xfrm>
            <a:off x="345233" y="492778"/>
            <a:ext cx="9227975" cy="769441"/>
          </a:xfrm>
          <a:prstGeom prst="rect">
            <a:avLst/>
          </a:prstGeom>
          <a:noFill/>
        </p:spPr>
        <p:txBody>
          <a:bodyPr wrap="square" rtlCol="0">
            <a:spAutoFit/>
          </a:bodyPr>
          <a:lstStyle/>
          <a:p>
            <a:r>
              <a:rPr lang="en-US" sz="4400" b="1" dirty="0">
                <a:latin typeface="Bahnschrift SemiBold Condensed" panose="020B0502040204020203" pitchFamily="34" charset="0"/>
              </a:rPr>
              <a:t>Preparedness: Your Personal Insurance Policy</a:t>
            </a:r>
          </a:p>
        </p:txBody>
      </p:sp>
      <p:sp>
        <p:nvSpPr>
          <p:cNvPr id="6" name="TextBox 5">
            <a:extLst>
              <a:ext uri="{FF2B5EF4-FFF2-40B4-BE49-F238E27FC236}">
                <a16:creationId xmlns:a16="http://schemas.microsoft.com/office/drawing/2014/main" id="{2BA7B1FA-A90C-4B5E-B138-C4E9ACF6BE05}"/>
              </a:ext>
            </a:extLst>
          </p:cNvPr>
          <p:cNvSpPr txBox="1"/>
          <p:nvPr/>
        </p:nvSpPr>
        <p:spPr>
          <a:xfrm>
            <a:off x="597159" y="1498341"/>
            <a:ext cx="9666514" cy="4985980"/>
          </a:xfrm>
          <a:prstGeom prst="rect">
            <a:avLst/>
          </a:prstGeom>
          <a:noFill/>
        </p:spPr>
        <p:txBody>
          <a:bodyPr wrap="square" rtlCol="0">
            <a:spAutoFit/>
          </a:bodyPr>
          <a:lstStyle/>
          <a:p>
            <a:pPr>
              <a:spcAft>
                <a:spcPts val="1200"/>
              </a:spcAft>
            </a:pPr>
            <a:r>
              <a:rPr lang="en-US" sz="2800" b="1" dirty="0">
                <a:latin typeface="Arial" panose="020B0604020202020204" pitchFamily="34" charset="0"/>
                <a:cs typeface="Arial" panose="020B0604020202020204" pitchFamily="34" charset="0"/>
              </a:rPr>
              <a:t>Budget-Conscious Preparedness Approach</a:t>
            </a:r>
          </a:p>
          <a:p>
            <a:pPr marL="800100" lvl="1" indent="-342900">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Start by identifying </a:t>
            </a:r>
            <a:r>
              <a:rPr lang="en-US" sz="2400" b="1" dirty="0">
                <a:latin typeface="Arial" panose="020B0604020202020204" pitchFamily="34" charset="0"/>
                <a:cs typeface="Arial" panose="020B0604020202020204" pitchFamily="34" charset="0"/>
              </a:rPr>
              <a:t>existing items around your home </a:t>
            </a:r>
            <a:r>
              <a:rPr lang="en-US" sz="2400" dirty="0">
                <a:latin typeface="Arial" panose="020B0604020202020204" pitchFamily="34" charset="0"/>
                <a:cs typeface="Arial" panose="020B0604020202020204" pitchFamily="34" charset="0"/>
              </a:rPr>
              <a:t>that can fill preparedness needs.</a:t>
            </a:r>
          </a:p>
          <a:p>
            <a:pPr marL="800100" lvl="1" indent="-342900">
              <a:spcAft>
                <a:spcPts val="1200"/>
              </a:spcAft>
              <a:buFont typeface="Wingdings" panose="05000000000000000000" pitchFamily="2" charset="2"/>
              <a:buChar char="§"/>
            </a:pPr>
            <a:r>
              <a:rPr lang="en-US" sz="2400" b="1" dirty="0">
                <a:latin typeface="Arial" panose="020B0604020202020204" pitchFamily="34" charset="0"/>
                <a:cs typeface="Arial" panose="020B0604020202020204" pitchFamily="34" charset="0"/>
              </a:rPr>
              <a:t>Repurpose and reuse</a:t>
            </a:r>
            <a:r>
              <a:rPr lang="en-US" sz="2400" dirty="0">
                <a:latin typeface="Arial" panose="020B0604020202020204" pitchFamily="34" charset="0"/>
                <a:cs typeface="Arial" panose="020B0604020202020204" pitchFamily="34" charset="0"/>
              </a:rPr>
              <a:t> older gear before purchasing new equipment.</a:t>
            </a:r>
          </a:p>
          <a:p>
            <a:pPr marL="800100" lvl="1" indent="-342900">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Gradually acquire additional supplies and capabilities </a:t>
            </a:r>
            <a:r>
              <a:rPr lang="en-US" sz="2400" b="1" dirty="0">
                <a:latin typeface="Arial" panose="020B0604020202020204" pitchFamily="34" charset="0"/>
                <a:cs typeface="Arial" panose="020B0604020202020204" pitchFamily="34" charset="0"/>
              </a:rPr>
              <a:t>as your budget allows</a:t>
            </a:r>
            <a:r>
              <a:rPr lang="en-US" sz="2400" dirty="0">
                <a:latin typeface="Arial" panose="020B0604020202020204" pitchFamily="34" charset="0"/>
                <a:cs typeface="Arial" panose="020B0604020202020204" pitchFamily="34" charset="0"/>
              </a:rPr>
              <a:t>.</a:t>
            </a:r>
          </a:p>
          <a:p>
            <a:pPr marL="800100" lvl="1" indent="-342900">
              <a:spcAft>
                <a:spcPts val="1200"/>
              </a:spcAft>
              <a:buFont typeface="Wingdings" panose="05000000000000000000" pitchFamily="2" charset="2"/>
              <a:buChar char="§"/>
            </a:pPr>
            <a:r>
              <a:rPr lang="en-US" sz="2400" b="1" dirty="0">
                <a:latin typeface="Arial" panose="020B0604020202020204" pitchFamily="34" charset="0"/>
                <a:cs typeface="Arial" panose="020B0604020202020204" pitchFamily="34" charset="0"/>
              </a:rPr>
              <a:t>Focus</a:t>
            </a:r>
            <a:r>
              <a:rPr lang="en-US" sz="2400" dirty="0">
                <a:latin typeface="Arial" panose="020B0604020202020204" pitchFamily="34" charset="0"/>
                <a:cs typeface="Arial" panose="020B0604020202020204" pitchFamily="34" charset="0"/>
              </a:rPr>
              <a:t> on high-priority, cost-effective solutions first, then expand over time.</a:t>
            </a:r>
          </a:p>
          <a:p>
            <a:pPr marL="800100" lvl="1" indent="-342900">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Preparedness doesn’t have to be expensive—</a:t>
            </a:r>
            <a:r>
              <a:rPr lang="en-US" sz="2400" b="1" dirty="0">
                <a:latin typeface="Arial" panose="020B0604020202020204" pitchFamily="34" charset="0"/>
                <a:cs typeface="Arial" panose="020B0604020202020204" pitchFamily="34" charset="0"/>
              </a:rPr>
              <a:t>small, consistent improvements</a:t>
            </a:r>
            <a:r>
              <a:rPr lang="en-US" sz="2400" dirty="0">
                <a:latin typeface="Arial" panose="020B0604020202020204" pitchFamily="34" charset="0"/>
                <a:cs typeface="Arial" panose="020B0604020202020204" pitchFamily="34" charset="0"/>
              </a:rPr>
              <a:t> lead to long-term resilience.</a:t>
            </a:r>
            <a:endParaRPr lang="en-US" sz="2000" dirty="0">
              <a:latin typeface="Arial" panose="020B0604020202020204" pitchFamily="34" charset="0"/>
              <a:cs typeface="Arial" panose="020B0604020202020204" pitchFamily="34" charset="0"/>
            </a:endParaRPr>
          </a:p>
        </p:txBody>
      </p:sp>
      <p:pic>
        <p:nvPicPr>
          <p:cNvPr id="9" name="Picture 4" descr="555,900+ Car Symbols Stock Illustrations, Royalty-Free Vector Graphics &amp;  Clip Art - iStock | Car icons">
            <a:extLst>
              <a:ext uri="{FF2B5EF4-FFF2-40B4-BE49-F238E27FC236}">
                <a16:creationId xmlns:a16="http://schemas.microsoft.com/office/drawing/2014/main" id="{2003B36E-2CE5-4925-8D5C-1D25DE4BD268}"/>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623" y="4029659"/>
            <a:ext cx="1498615" cy="10088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erson Symbol Stock Illustrations – 1,137,093 Person Symbol Stock  Illustrations, Vectors &amp; Clipart - Dreamstime">
            <a:extLst>
              <a:ext uri="{FF2B5EF4-FFF2-40B4-BE49-F238E27FC236}">
                <a16:creationId xmlns:a16="http://schemas.microsoft.com/office/drawing/2014/main" id="{AFFDF743-F9DB-4FB4-82E3-89CB8E9B1052}"/>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92677" y="1930398"/>
            <a:ext cx="69454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ome icon Symbol">
            <a:extLst>
              <a:ext uri="{FF2B5EF4-FFF2-40B4-BE49-F238E27FC236}">
                <a16:creationId xmlns:a16="http://schemas.microsoft.com/office/drawing/2014/main" id="{17FB1C27-D867-40CE-890C-09B2D9E40F8F}"/>
              </a:ext>
            </a:extLst>
          </p:cNvPr>
          <p:cNvPicPr>
            <a:picLocks noChangeAspect="1" noChangeArrowheads="1"/>
          </p:cNvPicPr>
          <p:nvPr/>
        </p:nvPicPr>
        <p:blipFill>
          <a:blip r:embed="rId4"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597360" y="5503262"/>
            <a:ext cx="1253140" cy="125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12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C80-2705-4E11-AC3A-6B4E52A5187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Introduction</a:t>
            </a:r>
          </a:p>
        </p:txBody>
      </p:sp>
      <p:sp>
        <p:nvSpPr>
          <p:cNvPr id="3" name="Content Placeholder 2">
            <a:extLst>
              <a:ext uri="{FF2B5EF4-FFF2-40B4-BE49-F238E27FC236}">
                <a16:creationId xmlns:a16="http://schemas.microsoft.com/office/drawing/2014/main" id="{49AFA44C-681A-4317-8634-C70483D0D124}"/>
              </a:ext>
            </a:extLst>
          </p:cNvPr>
          <p:cNvSpPr>
            <a:spLocks noGrp="1"/>
          </p:cNvSpPr>
          <p:nvPr>
            <p:ph idx="1"/>
          </p:nvPr>
        </p:nvSpPr>
        <p:spPr>
          <a:xfrm>
            <a:off x="5118447" y="681789"/>
            <a:ext cx="6281873" cy="5518485"/>
          </a:xfrm>
        </p:spPr>
        <p:txBody>
          <a:bodyPr>
            <a:normAutofit/>
          </a:bodyPr>
          <a:lstStyle/>
          <a:p>
            <a:pPr marL="0" indent="0">
              <a:lnSpc>
                <a:spcPct val="100000"/>
              </a:lnSpc>
              <a:spcBef>
                <a:spcPts val="0"/>
              </a:spcBef>
              <a:spcAft>
                <a:spcPts val="1200"/>
              </a:spcAft>
              <a:buNone/>
            </a:pPr>
            <a:r>
              <a:rPr lang="en-US" sz="2800" dirty="0">
                <a:solidFill>
                  <a:srgbClr val="FF0000"/>
                </a:solidFill>
                <a:latin typeface="Arial" panose="020B0604020202020204" pitchFamily="34" charset="0"/>
                <a:cs typeface="Arial" panose="020B0604020202020204" pitchFamily="34" charset="0"/>
              </a:rPr>
              <a:t>Why Vehicle Preparedness Matters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Emergencies can strike anytime</a:t>
            </a:r>
            <a:r>
              <a:rPr lang="en-US" sz="2400" dirty="0">
                <a:latin typeface="Arial" panose="020B0604020202020204" pitchFamily="34" charset="0"/>
                <a:cs typeface="Arial" panose="020B0604020202020204" pitchFamily="34" charset="0"/>
              </a:rPr>
              <a:t>, often when you’re on the road.</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well-prepared vehicle can be a lifeline </a:t>
            </a:r>
            <a:r>
              <a:rPr lang="en-US" sz="2400" dirty="0">
                <a:latin typeface="Arial" panose="020B0604020202020204" pitchFamily="34" charset="0"/>
                <a:cs typeface="Arial" panose="020B0604020202020204" pitchFamily="34" charset="0"/>
              </a:rPr>
              <a:t>during disasters.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Ensures mobility</a:t>
            </a:r>
            <a:r>
              <a:rPr lang="en-US" sz="2400" dirty="0">
                <a:latin typeface="Arial" panose="020B0604020202020204" pitchFamily="34" charset="0"/>
                <a:cs typeface="Arial" panose="020B0604020202020204" pitchFamily="34" charset="0"/>
              </a:rPr>
              <a:t>, safety, and self-sufficiency in a crisis.</a:t>
            </a:r>
          </a:p>
        </p:txBody>
      </p:sp>
    </p:spTree>
    <p:extLst>
      <p:ext uri="{BB962C8B-B14F-4D97-AF65-F5344CB8AC3E}">
        <p14:creationId xmlns:p14="http://schemas.microsoft.com/office/powerpoint/2010/main" val="225504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D8C1-7D46-46A6-BD3A-95558D0E705C}"/>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Essential Items for Vehicle Emergency Kit</a:t>
            </a:r>
            <a:endParaRPr lang="en-US" dirty="0"/>
          </a:p>
        </p:txBody>
      </p:sp>
      <p:pic>
        <p:nvPicPr>
          <p:cNvPr id="1026" name="Picture 2" descr="Everlit Survival Car Emergency Kit, Roadside Safety Tool Kit with  Gloves,Digital Auto Air Compressor Tire Inflator, First Aid Kit, 12 Feet  Jumper ...">
            <a:extLst>
              <a:ext uri="{FF2B5EF4-FFF2-40B4-BE49-F238E27FC236}">
                <a16:creationId xmlns:a16="http://schemas.microsoft.com/office/drawing/2014/main" id="{E4877CF3-E70A-4736-BD25-4285593ED4C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63237" y="790094"/>
            <a:ext cx="5649534" cy="551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2626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1349</TotalTime>
  <Words>1481</Words>
  <Application>Microsoft Office PowerPoint</Application>
  <PresentationFormat>Widescreen</PresentationFormat>
  <Paragraphs>154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Bahnschrift</vt:lpstr>
      <vt:lpstr>Bahnschrift SemiBold Condensed</vt:lpstr>
      <vt:lpstr>Calibri Light</vt:lpstr>
      <vt:lpstr>Rockwell</vt:lpstr>
      <vt:lpstr>Wingdings</vt:lpstr>
      <vt:lpstr>Atlas</vt:lpstr>
      <vt:lpstr>Vehicle Preparedness</vt:lpstr>
      <vt:lpstr>Overview</vt:lpstr>
      <vt:lpstr>PowerPoint Presentation</vt:lpstr>
      <vt:lpstr>PowerPoint Presentation</vt:lpstr>
      <vt:lpstr>PowerPoint Presentation</vt:lpstr>
      <vt:lpstr>PowerPoint Presentation</vt:lpstr>
      <vt:lpstr>PowerPoint Presentation</vt:lpstr>
      <vt:lpstr>Introduction</vt:lpstr>
      <vt:lpstr>Essential Items for Vehicle Emergency Kit</vt:lpstr>
      <vt:lpstr>Essential Items for Vehicle Emergency Kit</vt:lpstr>
      <vt:lpstr>Essential Items for Vehicle Emergency Kit</vt:lpstr>
      <vt:lpstr>Seasonal Adjustments for Vehicle Preparedness</vt:lpstr>
      <vt:lpstr>Seasonal Adjustments for Vehicle Preparedness</vt:lpstr>
      <vt:lpstr>PowerPoint Presentation</vt:lpstr>
      <vt:lpstr>PowerPoint Presentation</vt:lpstr>
      <vt:lpstr>PowerPoint Presentation</vt:lpstr>
      <vt:lpstr>PowerPoint Presentation</vt:lpstr>
      <vt:lpstr>Fuel &amp; Maintenance Considerations</vt:lpstr>
      <vt:lpstr>Communication &amp; Navigation</vt:lpstr>
      <vt:lpstr>Evacuation Readiness</vt:lpstr>
      <vt:lpstr>Special Considerations</vt:lpstr>
      <vt:lpstr>Special Considerations</vt:lpstr>
      <vt:lpstr>Final Tips &amp; Takeaways</vt:lpstr>
      <vt:lpstr>Questions &amp; Discussion</vt:lpstr>
      <vt:lpstr>Homework</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Preparedness</dc:title>
  <dc:creator>Breckel, Thomas</dc:creator>
  <cp:lastModifiedBy>Breckel, Thomas</cp:lastModifiedBy>
  <cp:revision>116</cp:revision>
  <dcterms:created xsi:type="dcterms:W3CDTF">2024-05-21T12:00:26Z</dcterms:created>
  <dcterms:modified xsi:type="dcterms:W3CDTF">2025-02-10T20:55:53Z</dcterms:modified>
</cp:coreProperties>
</file>