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70" r:id="rId3"/>
    <p:sldId id="319" r:id="rId4"/>
    <p:sldId id="320" r:id="rId5"/>
    <p:sldId id="321" r:id="rId6"/>
    <p:sldId id="322" r:id="rId7"/>
    <p:sldId id="323" r:id="rId8"/>
    <p:sldId id="257" r:id="rId9"/>
    <p:sldId id="379" r:id="rId10"/>
    <p:sldId id="310" r:id="rId11"/>
    <p:sldId id="330" r:id="rId12"/>
    <p:sldId id="381" r:id="rId13"/>
    <p:sldId id="371" r:id="rId14"/>
    <p:sldId id="380" r:id="rId15"/>
    <p:sldId id="358" r:id="rId16"/>
    <p:sldId id="359" r:id="rId17"/>
    <p:sldId id="373" r:id="rId18"/>
    <p:sldId id="374" r:id="rId19"/>
    <p:sldId id="375" r:id="rId20"/>
    <p:sldId id="333" r:id="rId21"/>
    <p:sldId id="376" r:id="rId22"/>
    <p:sldId id="356" r:id="rId23"/>
    <p:sldId id="357" r:id="rId24"/>
    <p:sldId id="382" r:id="rId25"/>
    <p:sldId id="383" r:id="rId26"/>
    <p:sldId id="384" r:id="rId27"/>
    <p:sldId id="385" r:id="rId28"/>
    <p:sldId id="386" r:id="rId29"/>
    <p:sldId id="378" r:id="rId30"/>
    <p:sldId id="31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pos="32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showGuides="1">
      <p:cViewPr varScale="1">
        <p:scale>
          <a:sx n="74" d="100"/>
          <a:sy n="74" d="100"/>
        </p:scale>
        <p:origin x="90" y="1842"/>
      </p:cViewPr>
      <p:guideLst>
        <p:guide orient="horz" pos="1320"/>
        <p:guide pos="32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9/3/2025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pic>
        <p:nvPicPr>
          <p:cNvPr id="31" name="Picture 30">
            <a:extLst>
              <a:ext uri="{FF2B5EF4-FFF2-40B4-BE49-F238E27FC236}">
                <a16:creationId xmlns:a16="http://schemas.microsoft.com/office/drawing/2014/main" id="{CD9D5237-FF06-42D3-AAC7-FCD8990CEB17}"/>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
        <p:nvSpPr>
          <p:cNvPr id="32" name="Title 1">
            <a:extLst>
              <a:ext uri="{FF2B5EF4-FFF2-40B4-BE49-F238E27FC236}">
                <a16:creationId xmlns:a16="http://schemas.microsoft.com/office/drawing/2014/main" id="{6AC68B15-E09E-4676-9F3B-C9D4EB735989}"/>
              </a:ext>
            </a:extLst>
          </p:cNvPr>
          <p:cNvSpPr txBox="1">
            <a:spLocks/>
          </p:cNvSpPr>
          <p:nvPr userDrawn="1"/>
        </p:nvSpPr>
        <p:spPr>
          <a:xfrm>
            <a:off x="1759236" y="1147310"/>
            <a:ext cx="8679915" cy="761856"/>
          </a:xfrm>
          <a:prstGeom prst="rect">
            <a:avLst/>
          </a:prstGeom>
        </p:spPr>
        <p:txBody>
          <a:bodyPr vert="horz" lIns="228600" tIns="228600" rIns="228600" bIns="0" rtlCol="0" anchor="b">
            <a:normAutofit fontScale="92500" lnSpcReduction="200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dirty="0">
                <a:latin typeface="Bahnschrift" panose="020B0502040204020203" pitchFamily="34" charset="0"/>
              </a:rPr>
              <a:t>PREPAREDNESS UNIVERSITY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9/3/2025</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pic>
        <p:nvPicPr>
          <p:cNvPr id="32" name="Picture 31">
            <a:extLst>
              <a:ext uri="{FF2B5EF4-FFF2-40B4-BE49-F238E27FC236}">
                <a16:creationId xmlns:a16="http://schemas.microsoft.com/office/drawing/2014/main" id="{8A22D81C-155F-4AF0-800D-15A14B4D9A0E}"/>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33" name="Title 1">
            <a:extLst>
              <a:ext uri="{FF2B5EF4-FFF2-40B4-BE49-F238E27FC236}">
                <a16:creationId xmlns:a16="http://schemas.microsoft.com/office/drawing/2014/main" id="{837AEA2C-9303-49AA-BE98-7D93EC26A74B}"/>
              </a:ext>
            </a:extLst>
          </p:cNvPr>
          <p:cNvSpPr txBox="1">
            <a:spLocks/>
          </p:cNvSpPr>
          <p:nvPr userDrawn="1"/>
        </p:nvSpPr>
        <p:spPr>
          <a:xfrm>
            <a:off x="598168" y="1584477"/>
            <a:ext cx="4024633" cy="582909"/>
          </a:xfrm>
          <a:prstGeom prst="rect">
            <a:avLst/>
          </a:prstGeom>
        </p:spPr>
        <p:txBody>
          <a:bodyPr vert="horz" lIns="228600" tIns="228600" rIns="228600" bIns="0" rtlCol="0" anchor="ctr">
            <a:normAutofit fontScale="925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sz="2400" dirty="0">
                <a:latin typeface="Bahnschrift" panose="020B0502040204020203" pitchFamily="34" charset="0"/>
              </a:rPr>
              <a:t>PREPAREDNESS UNIVERSITY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9/3/2025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pic>
        <p:nvPicPr>
          <p:cNvPr id="33" name="Picture 32">
            <a:extLst>
              <a:ext uri="{FF2B5EF4-FFF2-40B4-BE49-F238E27FC236}">
                <a16:creationId xmlns:a16="http://schemas.microsoft.com/office/drawing/2014/main" id="{EB48241C-DEB2-4A85-9CAD-1768846FC85F}"/>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33" name="Picture 32">
            <a:extLst>
              <a:ext uri="{FF2B5EF4-FFF2-40B4-BE49-F238E27FC236}">
                <a16:creationId xmlns:a16="http://schemas.microsoft.com/office/drawing/2014/main" id="{C30716A6-E141-4D63-BD36-4A5EE0BABFC1}"/>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
        <p:nvSpPr>
          <p:cNvPr id="34" name="Title 1">
            <a:extLst>
              <a:ext uri="{FF2B5EF4-FFF2-40B4-BE49-F238E27FC236}">
                <a16:creationId xmlns:a16="http://schemas.microsoft.com/office/drawing/2014/main" id="{AB76BDE5-315D-4971-9C43-7EACC9ADBB41}"/>
              </a:ext>
            </a:extLst>
          </p:cNvPr>
          <p:cNvSpPr txBox="1">
            <a:spLocks/>
          </p:cNvSpPr>
          <p:nvPr userDrawn="1"/>
        </p:nvSpPr>
        <p:spPr>
          <a:xfrm>
            <a:off x="598168" y="1584477"/>
            <a:ext cx="4024633" cy="582909"/>
          </a:xfrm>
          <a:prstGeom prst="rect">
            <a:avLst/>
          </a:prstGeom>
        </p:spPr>
        <p:txBody>
          <a:bodyPr vert="horz" lIns="228600" tIns="228600" rIns="228600" bIns="0" rtlCol="0" anchor="ctr">
            <a:normAutofit fontScale="925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sz="2400" dirty="0">
                <a:latin typeface="Bahnschrift" panose="020B0502040204020203" pitchFamily="34" charset="0"/>
              </a:rPr>
              <a:t>PREPAREDNESS UNIVERSITY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9/3/2025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pic>
        <p:nvPicPr>
          <p:cNvPr id="31" name="Picture 30">
            <a:extLst>
              <a:ext uri="{FF2B5EF4-FFF2-40B4-BE49-F238E27FC236}">
                <a16:creationId xmlns:a16="http://schemas.microsoft.com/office/drawing/2014/main" id="{3DFE5FDF-78A9-4D80-A91B-A283A3459A4E}"/>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
        <p:nvSpPr>
          <p:cNvPr id="32" name="Title 1">
            <a:extLst>
              <a:ext uri="{FF2B5EF4-FFF2-40B4-BE49-F238E27FC236}">
                <a16:creationId xmlns:a16="http://schemas.microsoft.com/office/drawing/2014/main" id="{F0E442B1-6321-41A8-81B7-AEEF9913C940}"/>
              </a:ext>
            </a:extLst>
          </p:cNvPr>
          <p:cNvSpPr txBox="1">
            <a:spLocks/>
          </p:cNvSpPr>
          <p:nvPr userDrawn="1"/>
        </p:nvSpPr>
        <p:spPr>
          <a:xfrm>
            <a:off x="3065213" y="1052424"/>
            <a:ext cx="6045977" cy="761856"/>
          </a:xfrm>
          <a:prstGeom prst="rect">
            <a:avLst/>
          </a:prstGeom>
        </p:spPr>
        <p:txBody>
          <a:bodyPr vert="horz" lIns="228600" tIns="228600" rIns="228600" bIns="0" rtlCol="0" anchor="b">
            <a:normAutofit fontScale="62500" lnSpcReduction="200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dirty="0">
                <a:latin typeface="Bahnschrift" panose="020B0502040204020203" pitchFamily="34" charset="0"/>
              </a:rPr>
              <a:t>PREPAREDNESS UNIVERSITY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9/3/2025</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pic>
        <p:nvPicPr>
          <p:cNvPr id="34" name="Picture 33">
            <a:extLst>
              <a:ext uri="{FF2B5EF4-FFF2-40B4-BE49-F238E27FC236}">
                <a16:creationId xmlns:a16="http://schemas.microsoft.com/office/drawing/2014/main" id="{8A36DB96-B7DB-48D3-953E-FBE1D7148129}"/>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
        <p:nvSpPr>
          <p:cNvPr id="35" name="Title 1">
            <a:extLst>
              <a:ext uri="{FF2B5EF4-FFF2-40B4-BE49-F238E27FC236}">
                <a16:creationId xmlns:a16="http://schemas.microsoft.com/office/drawing/2014/main" id="{F25BCE1E-685F-4791-A74B-3BE933EE2F01}"/>
              </a:ext>
            </a:extLst>
          </p:cNvPr>
          <p:cNvSpPr txBox="1">
            <a:spLocks/>
          </p:cNvSpPr>
          <p:nvPr userDrawn="1"/>
        </p:nvSpPr>
        <p:spPr>
          <a:xfrm>
            <a:off x="598168" y="1584477"/>
            <a:ext cx="4024633" cy="582909"/>
          </a:xfrm>
          <a:prstGeom prst="rect">
            <a:avLst/>
          </a:prstGeom>
        </p:spPr>
        <p:txBody>
          <a:bodyPr vert="horz" lIns="228600" tIns="228600" rIns="228600" bIns="0" rtlCol="0" anchor="ctr">
            <a:normAutofit fontScale="925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sz="2400" dirty="0">
                <a:latin typeface="Bahnschrift" panose="020B0502040204020203" pitchFamily="34" charset="0"/>
              </a:rPr>
              <a:t>PREPAREDNESS UNIVERSITY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9/3/2025</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pic>
        <p:nvPicPr>
          <p:cNvPr id="36" name="Picture 35">
            <a:extLst>
              <a:ext uri="{FF2B5EF4-FFF2-40B4-BE49-F238E27FC236}">
                <a16:creationId xmlns:a16="http://schemas.microsoft.com/office/drawing/2014/main" id="{01153669-64DC-4AEC-A471-F4119EADF155}"/>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
        <p:nvSpPr>
          <p:cNvPr id="37" name="Title 1">
            <a:extLst>
              <a:ext uri="{FF2B5EF4-FFF2-40B4-BE49-F238E27FC236}">
                <a16:creationId xmlns:a16="http://schemas.microsoft.com/office/drawing/2014/main" id="{05058899-488F-4C62-A8A1-B63792094298}"/>
              </a:ext>
            </a:extLst>
          </p:cNvPr>
          <p:cNvSpPr txBox="1">
            <a:spLocks/>
          </p:cNvSpPr>
          <p:nvPr userDrawn="1"/>
        </p:nvSpPr>
        <p:spPr>
          <a:xfrm>
            <a:off x="598168" y="1584477"/>
            <a:ext cx="4024633" cy="582909"/>
          </a:xfrm>
          <a:prstGeom prst="rect">
            <a:avLst/>
          </a:prstGeom>
        </p:spPr>
        <p:txBody>
          <a:bodyPr vert="horz" lIns="228600" tIns="228600" rIns="228600" bIns="0" rtlCol="0" anchor="ctr">
            <a:normAutofit fontScale="925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sz="2400" dirty="0">
                <a:latin typeface="Bahnschrift" panose="020B0502040204020203" pitchFamily="34" charset="0"/>
              </a:rPr>
              <a:t>PREPAREDNESS UNIVERSITY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32" name="Picture 31">
            <a:extLst>
              <a:ext uri="{FF2B5EF4-FFF2-40B4-BE49-F238E27FC236}">
                <a16:creationId xmlns:a16="http://schemas.microsoft.com/office/drawing/2014/main" id="{A709B22D-7CBD-417A-9B6D-23348ED2F79B}"/>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
        <p:nvSpPr>
          <p:cNvPr id="33" name="Title 1">
            <a:extLst>
              <a:ext uri="{FF2B5EF4-FFF2-40B4-BE49-F238E27FC236}">
                <a16:creationId xmlns:a16="http://schemas.microsoft.com/office/drawing/2014/main" id="{AD2C16FA-D8F2-40ED-AB91-0A006709DA17}"/>
              </a:ext>
            </a:extLst>
          </p:cNvPr>
          <p:cNvSpPr txBox="1">
            <a:spLocks/>
          </p:cNvSpPr>
          <p:nvPr userDrawn="1"/>
        </p:nvSpPr>
        <p:spPr>
          <a:xfrm>
            <a:off x="598168" y="1584477"/>
            <a:ext cx="4024633" cy="582909"/>
          </a:xfrm>
          <a:prstGeom prst="rect">
            <a:avLst/>
          </a:prstGeom>
        </p:spPr>
        <p:txBody>
          <a:bodyPr vert="horz" lIns="228600" tIns="228600" rIns="228600" bIns="0" rtlCol="0" anchor="ctr">
            <a:normAutofit fontScale="925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sz="2400" dirty="0">
                <a:latin typeface="Bahnschrift" panose="020B0502040204020203" pitchFamily="34" charset="0"/>
              </a:rPr>
              <a:t>PREPAREDNESS UNIVERSITY</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9/3/2025</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pic>
        <p:nvPicPr>
          <p:cNvPr id="5" name="Picture 4">
            <a:extLst>
              <a:ext uri="{FF2B5EF4-FFF2-40B4-BE49-F238E27FC236}">
                <a16:creationId xmlns:a16="http://schemas.microsoft.com/office/drawing/2014/main" id="{89F13335-0F58-456A-B62F-538FC2121D7A}"/>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F13335-0F58-456A-B62F-538FC2121D7A}"/>
              </a:ext>
            </a:extLst>
          </p:cNvPr>
          <p:cNvPicPr>
            <a:picLocks noChangeAspect="1"/>
          </p:cNvPicPr>
          <p:nvPr userDrawn="1"/>
        </p:nvPicPr>
        <p:blipFill>
          <a:blip r:embed="rId2">
            <a:alphaModFix amt="20000"/>
          </a:blip>
          <a:stretch>
            <a:fillRect/>
          </a:stretch>
        </p:blipFill>
        <p:spPr>
          <a:xfrm>
            <a:off x="10131897" y="0"/>
            <a:ext cx="2060103" cy="2060103"/>
          </a:xfrm>
          <a:prstGeom prst="rect">
            <a:avLst/>
          </a:prstGeom>
        </p:spPr>
      </p:pic>
    </p:spTree>
    <p:extLst>
      <p:ext uri="{BB962C8B-B14F-4D97-AF65-F5344CB8AC3E}">
        <p14:creationId xmlns:p14="http://schemas.microsoft.com/office/powerpoint/2010/main" val="157041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effectLst>
                  <a:outerShdw blurRad="38100" dist="38100" dir="2700000" algn="tl">
                    <a:srgbClr val="000000">
                      <a:alpha val="43137"/>
                    </a:srgbClr>
                  </a:outerShdw>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34" name="Picture 33">
            <a:extLst>
              <a:ext uri="{FF2B5EF4-FFF2-40B4-BE49-F238E27FC236}">
                <a16:creationId xmlns:a16="http://schemas.microsoft.com/office/drawing/2014/main" id="{7EE14414-75EE-4131-94E0-A839BE41540F}"/>
              </a:ext>
            </a:extLst>
          </p:cNvPr>
          <p:cNvPicPr>
            <a:picLocks noChangeAspect="1"/>
          </p:cNvPicPr>
          <p:nvPr userDrawn="1"/>
        </p:nvPicPr>
        <p:blipFill>
          <a:blip r:embed="rId2">
            <a:alphaModFix amt="20000"/>
          </a:blip>
          <a:stretch>
            <a:fillRect/>
          </a:stretch>
        </p:blipFill>
        <p:spPr>
          <a:xfrm>
            <a:off x="-236625" y="1130968"/>
            <a:ext cx="5963659" cy="5963659"/>
          </a:xfrm>
          <a:prstGeom prst="rect">
            <a:avLst/>
          </a:prstGeom>
        </p:spPr>
      </p:pic>
      <p:sp>
        <p:nvSpPr>
          <p:cNvPr id="35" name="Title 1">
            <a:extLst>
              <a:ext uri="{FF2B5EF4-FFF2-40B4-BE49-F238E27FC236}">
                <a16:creationId xmlns:a16="http://schemas.microsoft.com/office/drawing/2014/main" id="{FA585777-E225-4C88-AA7B-38C9FD44D8CA}"/>
              </a:ext>
            </a:extLst>
          </p:cNvPr>
          <p:cNvSpPr txBox="1">
            <a:spLocks/>
          </p:cNvSpPr>
          <p:nvPr userDrawn="1"/>
        </p:nvSpPr>
        <p:spPr>
          <a:xfrm>
            <a:off x="598168" y="1584477"/>
            <a:ext cx="4024633" cy="582909"/>
          </a:xfrm>
          <a:prstGeom prst="rect">
            <a:avLst/>
          </a:prstGeom>
        </p:spPr>
        <p:txBody>
          <a:bodyPr vert="horz" lIns="228600" tIns="228600" rIns="228600" bIns="0" rtlCol="0" anchor="ctr">
            <a:normAutofit fontScale="925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sz="2400" dirty="0">
                <a:latin typeface="Bahnschrift" panose="020B0502040204020203" pitchFamily="34" charset="0"/>
              </a:rPr>
              <a:t>PREPAREDNESS UNIVERSITY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9/3/2025</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0D535-A7CE-40F4-9964-5F95C7AADA79}"/>
              </a:ext>
            </a:extLst>
          </p:cNvPr>
          <p:cNvSpPr>
            <a:spLocks noGrp="1"/>
          </p:cNvSpPr>
          <p:nvPr>
            <p:ph type="ctrTitle"/>
          </p:nvPr>
        </p:nvSpPr>
        <p:spPr>
          <a:xfrm>
            <a:off x="1759236" y="2075504"/>
            <a:ext cx="8679915" cy="2352117"/>
          </a:xfrm>
        </p:spPr>
        <p:txBody>
          <a:bodyPr>
            <a:noAutofit/>
          </a:bodyPr>
          <a:lstStyle/>
          <a:p>
            <a:r>
              <a:rPr lang="en-US" sz="5800" b="1" dirty="0">
                <a:effectLst>
                  <a:outerShdw blurRad="38100" dist="38100" dir="2700000" algn="tl">
                    <a:srgbClr val="000000">
                      <a:alpha val="43137"/>
                    </a:srgbClr>
                  </a:outerShdw>
                </a:effectLst>
              </a:rPr>
              <a:t>Preparedness for Apartments &amp; Mobile Homes – Are You READY?</a:t>
            </a:r>
          </a:p>
        </p:txBody>
      </p:sp>
      <p:sp>
        <p:nvSpPr>
          <p:cNvPr id="3" name="Subtitle 2">
            <a:extLst>
              <a:ext uri="{FF2B5EF4-FFF2-40B4-BE49-F238E27FC236}">
                <a16:creationId xmlns:a16="http://schemas.microsoft.com/office/drawing/2014/main" id="{525F95F4-21EA-4202-AC6C-40F5FBBB0A3C}"/>
              </a:ext>
            </a:extLst>
          </p:cNvPr>
          <p:cNvSpPr>
            <a:spLocks noGrp="1"/>
          </p:cNvSpPr>
          <p:nvPr>
            <p:ph type="subTitle" idx="1"/>
          </p:nvPr>
        </p:nvSpPr>
        <p:spPr>
          <a:xfrm>
            <a:off x="1759237" y="4593959"/>
            <a:ext cx="8673427" cy="634894"/>
          </a:xfrm>
        </p:spPr>
        <p:txBody>
          <a:bodyPr/>
          <a:lstStyle/>
          <a:p>
            <a:r>
              <a:rPr lang="en-US" dirty="0"/>
              <a:t>Are You READY?</a:t>
            </a:r>
          </a:p>
        </p:txBody>
      </p:sp>
      <p:sp>
        <p:nvSpPr>
          <p:cNvPr id="6" name="TextBox 5">
            <a:extLst>
              <a:ext uri="{FF2B5EF4-FFF2-40B4-BE49-F238E27FC236}">
                <a16:creationId xmlns:a16="http://schemas.microsoft.com/office/drawing/2014/main" id="{5FAA4F95-1BCE-476E-A5EF-ED155F273992}"/>
              </a:ext>
            </a:extLst>
          </p:cNvPr>
          <p:cNvSpPr txBox="1"/>
          <p:nvPr/>
        </p:nvSpPr>
        <p:spPr>
          <a:xfrm>
            <a:off x="416169" y="6488668"/>
            <a:ext cx="1396088" cy="369332"/>
          </a:xfrm>
          <a:prstGeom prst="rect">
            <a:avLst/>
          </a:prstGeom>
          <a:noFill/>
        </p:spPr>
        <p:txBody>
          <a:bodyPr wrap="none" rtlCol="0">
            <a:spAutoFit/>
          </a:bodyPr>
          <a:lstStyle/>
          <a:p>
            <a:r>
              <a:rPr lang="en-US" dirty="0"/>
              <a:t>cc-ema.org</a:t>
            </a:r>
          </a:p>
        </p:txBody>
      </p:sp>
      <p:sp>
        <p:nvSpPr>
          <p:cNvPr id="5" name="Title 1">
            <a:extLst>
              <a:ext uri="{FF2B5EF4-FFF2-40B4-BE49-F238E27FC236}">
                <a16:creationId xmlns:a16="http://schemas.microsoft.com/office/drawing/2014/main" id="{A35BF5A6-9F5E-4D5F-9B0E-3F6D5BF38F0E}"/>
              </a:ext>
            </a:extLst>
          </p:cNvPr>
          <p:cNvSpPr txBox="1">
            <a:spLocks/>
          </p:cNvSpPr>
          <p:nvPr/>
        </p:nvSpPr>
        <p:spPr>
          <a:xfrm>
            <a:off x="1759236" y="1147310"/>
            <a:ext cx="8679915" cy="761856"/>
          </a:xfrm>
          <a:prstGeom prst="rect">
            <a:avLst/>
          </a:prstGeom>
        </p:spPr>
        <p:txBody>
          <a:bodyPr vert="horz" lIns="228600" tIns="228600" rIns="228600" bIns="0" rtlCol="0" anchor="b">
            <a:normAutofit fontScale="92500" lnSpcReduction="20000"/>
          </a:bodyPr>
          <a:lstStyle>
            <a:lvl1pPr algn="ctr" defTabSz="914400" rtl="0" eaLnBrk="1" latinLnBrk="0" hangingPunct="1">
              <a:lnSpc>
                <a:spcPct val="80000"/>
              </a:lnSpc>
              <a:spcBef>
                <a:spcPct val="0"/>
              </a:spcBef>
              <a:buNone/>
              <a:defRPr sz="5400" b="0" i="0" kern="1200" cap="none" spc="-150">
                <a:solidFill>
                  <a:srgbClr val="FFFEFF"/>
                </a:solidFill>
                <a:effectLst>
                  <a:outerShdw blurRad="38100" dist="38100" dir="2700000" algn="tl">
                    <a:srgbClr val="000000">
                      <a:alpha val="43137"/>
                    </a:srgbClr>
                  </a:outerShdw>
                </a:effectLst>
                <a:latin typeface="+mj-lt"/>
                <a:ea typeface="+mj-ea"/>
                <a:cs typeface="+mj-cs"/>
              </a:defRPr>
            </a:lvl1pPr>
          </a:lstStyle>
          <a:p>
            <a:r>
              <a:rPr lang="en-US" dirty="0">
                <a:latin typeface="Bahnschrift" panose="020B0502040204020203" pitchFamily="34" charset="0"/>
              </a:rPr>
              <a:t>PREPAREDNESS UNIVERSITY</a:t>
            </a:r>
          </a:p>
        </p:txBody>
      </p:sp>
    </p:spTree>
    <p:extLst>
      <p:ext uri="{BB962C8B-B14F-4D97-AF65-F5344CB8AC3E}">
        <p14:creationId xmlns:p14="http://schemas.microsoft.com/office/powerpoint/2010/main" val="2647975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effectLst>
                  <a:outerShdw blurRad="38100" dist="38100" dir="2700000" algn="tl">
                    <a:srgbClr val="000000">
                      <a:alpha val="43137"/>
                    </a:srgbClr>
                  </a:outerShdw>
                </a:effectLst>
              </a:rPr>
              <a:t>Sheltering-In-Place (SIP) Considerations</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691048"/>
            <a:ext cx="6821959" cy="2261937"/>
          </a:xfrm>
        </p:spPr>
        <p:txBody>
          <a:bodyPr anchor="t">
            <a:normAutofit/>
          </a:bodyPr>
          <a:lstStyle/>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When sheltering is appropriate (chemical spills, storms, power outages)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Safe locations (interior rooms, </a:t>
            </a:r>
            <a:r>
              <a:rPr lang="en-US" sz="2400" dirty="0">
                <a:solidFill>
                  <a:srgbClr val="FF0000"/>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basements, reinforced areas)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Managing utilities safely (gas, electricity, water)</a:t>
            </a:r>
            <a:endParaRPr lang="en-US"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168FFAC-0ED5-4B44-B3F1-7AB2BD11B2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259511" y="3371795"/>
            <a:ext cx="6821959" cy="2834559"/>
          </a:xfrm>
          <a:prstGeom prst="rect">
            <a:avLst/>
          </a:prstGeom>
        </p:spPr>
      </p:pic>
    </p:spTree>
    <p:extLst>
      <p:ext uri="{BB962C8B-B14F-4D97-AF65-F5344CB8AC3E}">
        <p14:creationId xmlns:p14="http://schemas.microsoft.com/office/powerpoint/2010/main" val="385530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effectLst>
                  <a:outerShdw blurRad="38100" dist="38100" dir="2700000" algn="tl">
                    <a:srgbClr val="000000">
                      <a:alpha val="43137"/>
                    </a:srgbClr>
                  </a:outerShdw>
                </a:effectLst>
              </a:rPr>
              <a:t>Evacuation Planning Essentials</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692387"/>
            <a:ext cx="6821959" cy="4126859"/>
          </a:xfrm>
        </p:spPr>
        <p:txBody>
          <a:bodyPr anchor="t">
            <a:normAutofit/>
          </a:bodyPr>
          <a:lstStyle/>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Recognizing evacuation signals (sirens, local alerts)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Apartment evacuation routes (stairs, hallways, exits)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Mobile home evacuation routes (pre-identified safe locations, storm shelters)</a:t>
            </a:r>
            <a:endParaRPr lang="en-US" sz="20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447489C4-FBB9-4C8E-A818-97AAFB78F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6956" y="3525490"/>
            <a:ext cx="6047503" cy="302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92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effectLst>
                  <a:outerShdw blurRad="38100" dist="38100" dir="2700000" algn="tl">
                    <a:srgbClr val="000000">
                      <a:alpha val="43137"/>
                    </a:srgbClr>
                  </a:outerShdw>
                </a:effectLst>
              </a:rPr>
              <a:t>Evacuation Planning Essentials</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692387"/>
            <a:ext cx="6821959" cy="2736613"/>
          </a:xfrm>
        </p:spPr>
        <p:txBody>
          <a:bodyPr anchor="ctr">
            <a:normAutofit/>
          </a:bodyPr>
          <a:lstStyle/>
          <a:p>
            <a:pPr marL="0" indent="0" algn="ctr">
              <a:lnSpc>
                <a:spcPct val="100000"/>
              </a:lnSpc>
              <a:spcBef>
                <a:spcPts val="0"/>
              </a:spcBef>
              <a:spcAft>
                <a:spcPts val="1200"/>
              </a:spcAft>
              <a:buNone/>
            </a:pPr>
            <a:r>
              <a:rPr lang="en-US" sz="5400" b="1" dirty="0">
                <a:latin typeface="Arial" panose="020B0604020202020204" pitchFamily="34" charset="0"/>
                <a:cs typeface="Arial" panose="020B0604020202020204" pitchFamily="34" charset="0"/>
              </a:rPr>
              <a:t>What could force you to evacuate your home?</a:t>
            </a:r>
            <a:endParaRPr lang="en-US" sz="48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FA04245B-490C-42FC-85C0-782048BC200D}"/>
              </a:ext>
            </a:extLst>
          </p:cNvPr>
          <p:cNvSpPr txBox="1">
            <a:spLocks/>
          </p:cNvSpPr>
          <p:nvPr/>
        </p:nvSpPr>
        <p:spPr>
          <a:xfrm>
            <a:off x="4762500" y="3860589"/>
            <a:ext cx="6821959" cy="2736613"/>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lnSpc>
                <a:spcPct val="100000"/>
              </a:lnSpc>
              <a:spcBef>
                <a:spcPts val="0"/>
              </a:spcBef>
              <a:spcAft>
                <a:spcPts val="1200"/>
              </a:spcAft>
              <a:buFont typeface="Wingdings" panose="05000000000000000000" pitchFamily="2" charset="2"/>
              <a:buNone/>
            </a:pPr>
            <a:r>
              <a:rPr lang="en-US" sz="5400" b="1" dirty="0">
                <a:latin typeface="Arial" panose="020B0604020202020204" pitchFamily="34" charset="0"/>
                <a:cs typeface="Arial" panose="020B0604020202020204" pitchFamily="34" charset="0"/>
              </a:rPr>
              <a:t>What would you take?</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77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effectLst>
                  <a:outerShdw blurRad="38100" dist="38100" dir="2700000" algn="tl">
                    <a:srgbClr val="000000">
                      <a:alpha val="43137"/>
                    </a:srgbClr>
                  </a:outerShdw>
                </a:effectLst>
              </a:rPr>
              <a:t>Creating a Go Bag</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1609858"/>
            <a:ext cx="6821959" cy="2884869"/>
          </a:xfrm>
        </p:spPr>
        <p:txBody>
          <a:bodyPr anchor="t">
            <a:normAutofit/>
          </a:bodyPr>
          <a:lstStyle/>
          <a:p>
            <a:pPr marL="288925" indent="-288925">
              <a:lnSpc>
                <a:spcPct val="100000"/>
              </a:lnSpc>
              <a:spcBef>
                <a:spcPts val="0"/>
              </a:spcBef>
              <a:spcAft>
                <a:spcPts val="1200"/>
              </a:spcAft>
            </a:pPr>
            <a:r>
              <a:rPr lang="en-US" sz="2400" dirty="0">
                <a:latin typeface="Arial" panose="020B0604020202020204" pitchFamily="34" charset="0"/>
                <a:cs typeface="Arial" panose="020B0604020202020204" pitchFamily="34" charset="0"/>
              </a:rPr>
              <a:t>Essential items (documents, medication, water, food, flashlights)</a:t>
            </a:r>
          </a:p>
          <a:p>
            <a:pPr marL="288925" indent="-288925">
              <a:lnSpc>
                <a:spcPct val="100000"/>
              </a:lnSpc>
              <a:spcBef>
                <a:spcPts val="0"/>
              </a:spcBef>
              <a:spcAft>
                <a:spcPts val="1200"/>
              </a:spcAft>
            </a:pPr>
            <a:r>
              <a:rPr lang="en-US" sz="2400" dirty="0">
                <a:latin typeface="Arial" panose="020B0604020202020204" pitchFamily="34" charset="0"/>
                <a:cs typeface="Arial" panose="020B0604020202020204" pitchFamily="34" charset="0"/>
              </a:rPr>
              <a:t>Considerations for apartment/mobile home residents:</a:t>
            </a:r>
          </a:p>
          <a:p>
            <a:pPr marL="746125" lvl="1" indent="-288925">
              <a:lnSpc>
                <a:spcPct val="100000"/>
              </a:lnSpc>
              <a:spcBef>
                <a:spcPts val="0"/>
              </a:spcBef>
              <a:spcAft>
                <a:spcPts val="1200"/>
              </a:spcAft>
            </a:pPr>
            <a:r>
              <a:rPr lang="en-US" sz="2200" dirty="0">
                <a:latin typeface="Arial" panose="020B0604020202020204" pitchFamily="34" charset="0"/>
                <a:cs typeface="Arial" panose="020B0604020202020204" pitchFamily="34" charset="0"/>
              </a:rPr>
              <a:t>Portability</a:t>
            </a:r>
          </a:p>
          <a:p>
            <a:pPr marL="746125" lvl="1" indent="-288925">
              <a:lnSpc>
                <a:spcPct val="100000"/>
              </a:lnSpc>
              <a:spcBef>
                <a:spcPts val="0"/>
              </a:spcBef>
              <a:spcAft>
                <a:spcPts val="1200"/>
              </a:spcAft>
            </a:pPr>
            <a:r>
              <a:rPr lang="en-US" sz="2200" dirty="0">
                <a:latin typeface="Arial" panose="020B0604020202020204" pitchFamily="34" charset="0"/>
                <a:cs typeface="Arial" panose="020B0604020202020204" pitchFamily="34" charset="0"/>
              </a:rPr>
              <a:t>Limited storage</a:t>
            </a:r>
            <a:endParaRPr lang="en-US"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EAE2AF9-6F4E-4850-8438-3FC63D8B1DD1}"/>
              </a:ext>
            </a:extLst>
          </p:cNvPr>
          <p:cNvSpPr txBox="1"/>
          <p:nvPr/>
        </p:nvSpPr>
        <p:spPr>
          <a:xfrm>
            <a:off x="750193" y="460942"/>
            <a:ext cx="10860024" cy="923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A Go Bag gives residents a compact, ready-to-carry kit that ensures they can evacuate quickly with essential items. It provides speed, security, and self-sufficiency during emergencies when time and storage are limited.</a:t>
            </a:r>
          </a:p>
        </p:txBody>
      </p:sp>
      <p:pic>
        <p:nvPicPr>
          <p:cNvPr id="2050" name="Picture 2">
            <a:extLst>
              <a:ext uri="{FF2B5EF4-FFF2-40B4-BE49-F238E27FC236}">
                <a16:creationId xmlns:a16="http://schemas.microsoft.com/office/drawing/2014/main" id="{700463AD-FF12-473A-9706-A1465F0CE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1238" y="3017674"/>
            <a:ext cx="3498979" cy="3537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09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188B11-6900-4350-9E65-E06FD76BFC61}"/>
              </a:ext>
            </a:extLst>
          </p:cNvPr>
          <p:cNvSpPr/>
          <p:nvPr/>
        </p:nvSpPr>
        <p:spPr>
          <a:xfrm>
            <a:off x="5190170" y="681506"/>
            <a:ext cx="2653047" cy="311346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latin typeface="Arial" panose="020B0604020202020204" pitchFamily="34" charset="0"/>
                <a:cs typeface="Arial" panose="020B0604020202020204" pitchFamily="34" charset="0"/>
              </a:rPr>
              <a:t>ESSENTIAL ITEMS</a:t>
            </a:r>
          </a:p>
          <a:p>
            <a:pPr algn="ct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Water</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Food</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First Aid/Medical</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Flashlight &amp; Batteries</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Multi-Tool or Utility Knife</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Personal Hygiene Items</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Whistle</a:t>
            </a:r>
          </a:p>
        </p:txBody>
      </p:sp>
      <p:sp>
        <p:nvSpPr>
          <p:cNvPr id="7" name="Rectangle 6">
            <a:extLst>
              <a:ext uri="{FF2B5EF4-FFF2-40B4-BE49-F238E27FC236}">
                <a16:creationId xmlns:a16="http://schemas.microsoft.com/office/drawing/2014/main" id="{6E195452-8E6F-4825-A102-4FEFFBA3EC2B}"/>
              </a:ext>
            </a:extLst>
          </p:cNvPr>
          <p:cNvSpPr/>
          <p:nvPr/>
        </p:nvSpPr>
        <p:spPr>
          <a:xfrm>
            <a:off x="1777277" y="682043"/>
            <a:ext cx="2653047" cy="278827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latin typeface="Arial" panose="020B0604020202020204" pitchFamily="34" charset="0"/>
                <a:cs typeface="Arial" panose="020B0604020202020204" pitchFamily="34" charset="0"/>
              </a:rPr>
              <a:t>IMPORTANT DOCUMENTS</a:t>
            </a:r>
          </a:p>
          <a:p>
            <a:pPr algn="ctr"/>
            <a:r>
              <a:rPr lang="en-US" sz="1400" dirty="0">
                <a:solidFill>
                  <a:schemeClr val="tx1"/>
                </a:solidFill>
                <a:latin typeface="Arial" panose="020B0604020202020204" pitchFamily="34" charset="0"/>
                <a:cs typeface="Arial" panose="020B0604020202020204" pitchFamily="34" charset="0"/>
              </a:rPr>
              <a:t>(stored in waterproof pouch)</a:t>
            </a:r>
          </a:p>
          <a:p>
            <a:pPr algn="ct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Copies of ID(s)</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Insurance Papers</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Copy of Lease or Rental Agreement</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Medical Information</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Emergency Contacts</a:t>
            </a:r>
          </a:p>
        </p:txBody>
      </p:sp>
      <p:sp>
        <p:nvSpPr>
          <p:cNvPr id="8" name="Rectangle 7">
            <a:extLst>
              <a:ext uri="{FF2B5EF4-FFF2-40B4-BE49-F238E27FC236}">
                <a16:creationId xmlns:a16="http://schemas.microsoft.com/office/drawing/2014/main" id="{06439C70-E725-44D7-AE15-6735D5568BA2}"/>
              </a:ext>
            </a:extLst>
          </p:cNvPr>
          <p:cNvSpPr/>
          <p:nvPr/>
        </p:nvSpPr>
        <p:spPr>
          <a:xfrm>
            <a:off x="1777277" y="3763850"/>
            <a:ext cx="2653047" cy="260797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latin typeface="Arial" panose="020B0604020202020204" pitchFamily="34" charset="0"/>
                <a:cs typeface="Arial" panose="020B0604020202020204" pitchFamily="34" charset="0"/>
              </a:rPr>
              <a:t>COMMS &amp; SAFETY</a:t>
            </a:r>
          </a:p>
          <a:p>
            <a:pPr algn="ct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Portable phone charger / power bank</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Battery-powered or hand-crank radio</a:t>
            </a:r>
          </a:p>
          <a:p>
            <a:pPr marL="285750" indent="-285750">
              <a:buFont typeface="Arial" panose="020B0604020202020204" pitchFamily="34" charset="0"/>
              <a:buChar char="•"/>
            </a:pPr>
            <a:r>
              <a:rPr lang="en-US" dirty="0" err="1">
                <a:solidFill>
                  <a:schemeClr val="tx1"/>
                </a:solidFill>
                <a:latin typeface="Arial" panose="020B0604020202020204" pitchFamily="34" charset="0"/>
                <a:cs typeface="Arial" panose="020B0604020202020204" pitchFamily="34" charset="0"/>
              </a:rPr>
              <a:t>N95</a:t>
            </a:r>
            <a:r>
              <a:rPr lang="en-US" dirty="0">
                <a:solidFill>
                  <a:schemeClr val="tx1"/>
                </a:solidFill>
                <a:latin typeface="Arial" panose="020B0604020202020204" pitchFamily="34" charset="0"/>
                <a:cs typeface="Arial" panose="020B0604020202020204" pitchFamily="34" charset="0"/>
              </a:rPr>
              <a:t> or dust mask</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Gloves (work or lightweight)</a:t>
            </a:r>
          </a:p>
        </p:txBody>
      </p:sp>
      <p:sp>
        <p:nvSpPr>
          <p:cNvPr id="9" name="Rectangle 8">
            <a:extLst>
              <a:ext uri="{FF2B5EF4-FFF2-40B4-BE49-F238E27FC236}">
                <a16:creationId xmlns:a16="http://schemas.microsoft.com/office/drawing/2014/main" id="{4F80FAC3-1FD7-42C9-8676-A02371D75D4A}"/>
              </a:ext>
            </a:extLst>
          </p:cNvPr>
          <p:cNvSpPr/>
          <p:nvPr/>
        </p:nvSpPr>
        <p:spPr>
          <a:xfrm>
            <a:off x="8603078" y="701361"/>
            <a:ext cx="2653047" cy="278827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latin typeface="Arial" panose="020B0604020202020204" pitchFamily="34" charset="0"/>
                <a:cs typeface="Arial" panose="020B0604020202020204" pitchFamily="34" charset="0"/>
              </a:rPr>
              <a:t>CLOTHING &amp; COMFORT</a:t>
            </a:r>
          </a:p>
          <a:p>
            <a:pPr algn="ct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Change of clothes (seasonal)</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Small blanket or emergency mylar space blanket</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Study shoes (if not worn daily)</a:t>
            </a:r>
          </a:p>
        </p:txBody>
      </p:sp>
      <p:sp>
        <p:nvSpPr>
          <p:cNvPr id="10" name="Rectangle 9">
            <a:extLst>
              <a:ext uri="{FF2B5EF4-FFF2-40B4-BE49-F238E27FC236}">
                <a16:creationId xmlns:a16="http://schemas.microsoft.com/office/drawing/2014/main" id="{57DC099E-0313-4D15-8500-210A476BBECB}"/>
              </a:ext>
            </a:extLst>
          </p:cNvPr>
          <p:cNvSpPr/>
          <p:nvPr/>
        </p:nvSpPr>
        <p:spPr>
          <a:xfrm>
            <a:off x="5190176" y="4626199"/>
            <a:ext cx="2653047" cy="174508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latin typeface="Arial" panose="020B0604020202020204" pitchFamily="34" charset="0"/>
                <a:cs typeface="Arial" panose="020B0604020202020204" pitchFamily="34" charset="0"/>
              </a:rPr>
              <a:t>SPECIAL CONSIDERATIONS</a:t>
            </a:r>
          </a:p>
          <a:p>
            <a:pPr algn="ct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Infant/Child Needs</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Pet Supplies</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Spare keys</a:t>
            </a:r>
          </a:p>
        </p:txBody>
      </p:sp>
      <p:sp>
        <p:nvSpPr>
          <p:cNvPr id="11" name="Rectangle 10">
            <a:extLst>
              <a:ext uri="{FF2B5EF4-FFF2-40B4-BE49-F238E27FC236}">
                <a16:creationId xmlns:a16="http://schemas.microsoft.com/office/drawing/2014/main" id="{A9704098-7B62-4E8E-BD7C-0B5396795A45}"/>
              </a:ext>
            </a:extLst>
          </p:cNvPr>
          <p:cNvSpPr/>
          <p:nvPr/>
        </p:nvSpPr>
        <p:spPr>
          <a:xfrm>
            <a:off x="8603087" y="4369158"/>
            <a:ext cx="2653047" cy="200266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latin typeface="Arial" panose="020B0604020202020204" pitchFamily="34" charset="0"/>
                <a:cs typeface="Arial" panose="020B0604020202020204" pitchFamily="34" charset="0"/>
              </a:rPr>
              <a:t>MONEY &amp; EXTRAS</a:t>
            </a:r>
          </a:p>
          <a:p>
            <a:pPr algn="ct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Emergency Cash (small bills)</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Spare glasses or contacts</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Notebook and pen</a:t>
            </a:r>
          </a:p>
        </p:txBody>
      </p:sp>
    </p:spTree>
    <p:extLst>
      <p:ext uri="{BB962C8B-B14F-4D97-AF65-F5344CB8AC3E}">
        <p14:creationId xmlns:p14="http://schemas.microsoft.com/office/powerpoint/2010/main" val="179306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effectLst>
                  <a:outerShdw blurRad="38100" dist="38100" dir="2700000" algn="tl">
                    <a:srgbClr val="000000">
                      <a:alpha val="43137"/>
                    </a:srgbClr>
                  </a:outerShdw>
                </a:effectLst>
              </a:rPr>
              <a:t>Essential Items for a Bug-Out Bag</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671119"/>
            <a:ext cx="6821959" cy="5486399"/>
          </a:xfrm>
        </p:spPr>
        <p:txBody>
          <a:bodyPr>
            <a:normAutofit/>
          </a:bodyPr>
          <a:lstStyle/>
          <a:p>
            <a:pPr marL="0" indent="0">
              <a:lnSpc>
                <a:spcPct val="100000"/>
              </a:lnSpc>
              <a:spcBef>
                <a:spcPts val="0"/>
              </a:spcBef>
              <a:spcAft>
                <a:spcPts val="1200"/>
              </a:spcAft>
              <a:buNone/>
            </a:pPr>
            <a:r>
              <a:rPr lang="en-US" sz="2800" dirty="0">
                <a:solidFill>
                  <a:srgbClr val="FF0000"/>
                </a:solidFill>
                <a:latin typeface="Arial" panose="020B0604020202020204" pitchFamily="34" charset="0"/>
                <a:cs typeface="Arial" panose="020B0604020202020204" pitchFamily="34" charset="0"/>
              </a:rPr>
              <a:t>Who Should Have a Bug-Out Bag? </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Every household should have </a:t>
            </a:r>
            <a:r>
              <a:rPr lang="en-US" sz="2400" b="1" dirty="0">
                <a:latin typeface="Arial" panose="020B0604020202020204" pitchFamily="34" charset="0"/>
                <a:cs typeface="Arial" panose="020B0604020202020204" pitchFamily="34" charset="0"/>
              </a:rPr>
              <a:t>one bag per person tailored to specific needs </a:t>
            </a:r>
            <a:r>
              <a:rPr lang="en-US" sz="2400" dirty="0">
                <a:latin typeface="Arial" panose="020B0604020202020204" pitchFamily="34" charset="0"/>
                <a:cs typeface="Arial" panose="020B0604020202020204" pitchFamily="34" charset="0"/>
              </a:rPr>
              <a:t>(children, elderly, pets).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Keep </a:t>
            </a:r>
            <a:r>
              <a:rPr lang="en-US" sz="2400" dirty="0" err="1">
                <a:latin typeface="Arial" panose="020B0604020202020204" pitchFamily="34" charset="0"/>
                <a:cs typeface="Arial" panose="020B0604020202020204" pitchFamily="34" charset="0"/>
              </a:rPr>
              <a:t>BoBs</a:t>
            </a:r>
            <a:r>
              <a:rPr lang="en-US" sz="2400" dirty="0">
                <a:latin typeface="Arial" panose="020B0604020202020204" pitchFamily="34" charset="0"/>
                <a:cs typeface="Arial" panose="020B0604020202020204" pitchFamily="34" charset="0"/>
              </a:rPr>
              <a:t> accessible in vehicles, near home exits, or emergency storage areas.</a:t>
            </a:r>
          </a:p>
        </p:txBody>
      </p:sp>
    </p:spTree>
    <p:extLst>
      <p:ext uri="{BB962C8B-B14F-4D97-AF65-F5344CB8AC3E}">
        <p14:creationId xmlns:p14="http://schemas.microsoft.com/office/powerpoint/2010/main" val="936264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effectLst>
                  <a:outerShdw blurRad="38100" dist="38100" dir="2700000" algn="tl">
                    <a:srgbClr val="000000">
                      <a:alpha val="43137"/>
                    </a:srgbClr>
                  </a:outerShdw>
                </a:effectLst>
              </a:rPr>
              <a:t>Essential Items for a Get-Home Bag</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677732"/>
            <a:ext cx="6821959" cy="5550946"/>
          </a:xfrm>
        </p:spPr>
        <p:txBody>
          <a:bodyPr>
            <a:normAutofit/>
          </a:bodyPr>
          <a:lstStyle/>
          <a:p>
            <a:pPr marL="0" indent="0">
              <a:lnSpc>
                <a:spcPct val="100000"/>
              </a:lnSpc>
              <a:spcBef>
                <a:spcPts val="0"/>
              </a:spcBef>
              <a:spcAft>
                <a:spcPts val="1200"/>
              </a:spcAft>
              <a:buNone/>
            </a:pPr>
            <a:r>
              <a:rPr lang="en-US" sz="2800" dirty="0">
                <a:solidFill>
                  <a:srgbClr val="FF0000"/>
                </a:solidFill>
                <a:latin typeface="Arial" panose="020B0604020202020204" pitchFamily="34" charset="0"/>
                <a:cs typeface="Arial" panose="020B0604020202020204" pitchFamily="34" charset="0"/>
              </a:rPr>
              <a:t>A </a:t>
            </a:r>
            <a:r>
              <a:rPr lang="en-US" sz="2800" dirty="0" err="1">
                <a:solidFill>
                  <a:srgbClr val="FF0000"/>
                </a:solidFill>
                <a:latin typeface="Arial" panose="020B0604020202020204" pitchFamily="34" charset="0"/>
                <a:cs typeface="Arial" panose="020B0604020202020204" pitchFamily="34" charset="0"/>
              </a:rPr>
              <a:t>GHB</a:t>
            </a:r>
            <a:r>
              <a:rPr lang="en-US" sz="2800" dirty="0">
                <a:solidFill>
                  <a:srgbClr val="FF0000"/>
                </a:solidFill>
                <a:latin typeface="Arial" panose="020B0604020202020204" pitchFamily="34" charset="0"/>
                <a:cs typeface="Arial" panose="020B0604020202020204" pitchFamily="34" charset="0"/>
              </a:rPr>
              <a:t> should be compact but effective in helping you travel on foot 10-30 miles if needed.</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Water &amp; Purification</a:t>
            </a:r>
            <a:r>
              <a:rPr lang="en-US" sz="2400" dirty="0">
                <a:latin typeface="Arial" panose="020B0604020202020204" pitchFamily="34" charset="0"/>
                <a:cs typeface="Arial" panose="020B0604020202020204" pitchFamily="34" charset="0"/>
              </a:rPr>
              <a:t>: 1 liter of water, purification tablets</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Food</a:t>
            </a:r>
            <a:r>
              <a:rPr lang="en-US" sz="2400" dirty="0">
                <a:latin typeface="Arial" panose="020B0604020202020204" pitchFamily="34" charset="0"/>
                <a:cs typeface="Arial" panose="020B0604020202020204" pitchFamily="34" charset="0"/>
              </a:rPr>
              <a:t>: Energy bars, jerky, electrolyte packets</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Clothing</a:t>
            </a:r>
            <a:r>
              <a:rPr lang="en-US" sz="2400" dirty="0">
                <a:latin typeface="Arial" panose="020B0604020202020204" pitchFamily="34" charset="0"/>
                <a:cs typeface="Arial" panose="020B0604020202020204" pitchFamily="34" charset="0"/>
              </a:rPr>
              <a:t>: Comfortable walking shoes, spare socks, gloves, hat</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First Aid</a:t>
            </a:r>
            <a:r>
              <a:rPr lang="en-US" sz="2400" dirty="0">
                <a:latin typeface="Arial" panose="020B0604020202020204" pitchFamily="34" charset="0"/>
                <a:cs typeface="Arial" panose="020B0604020202020204" pitchFamily="34" charset="0"/>
              </a:rPr>
              <a:t>: Small trauma kit, bandages, antiseptic wipes</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Navigation</a:t>
            </a:r>
            <a:r>
              <a:rPr lang="en-US" sz="2400" dirty="0">
                <a:latin typeface="Arial" panose="020B0604020202020204" pitchFamily="34" charset="0"/>
                <a:cs typeface="Arial" panose="020B0604020202020204" pitchFamily="34" charset="0"/>
              </a:rPr>
              <a:t>: Paper map of local area, compass</a:t>
            </a:r>
          </a:p>
        </p:txBody>
      </p:sp>
    </p:spTree>
    <p:extLst>
      <p:ext uri="{BB962C8B-B14F-4D97-AF65-F5344CB8AC3E}">
        <p14:creationId xmlns:p14="http://schemas.microsoft.com/office/powerpoint/2010/main" val="138524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effectLst>
                  <a:outerShdw blurRad="38100" dist="38100" dir="2700000" algn="tl">
                    <a:srgbClr val="000000">
                      <a:alpha val="43137"/>
                    </a:srgbClr>
                  </a:outerShdw>
                </a:effectLst>
              </a:rPr>
              <a:t>Essential Items for a Get-Home Bag</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677732"/>
            <a:ext cx="6821959" cy="5550946"/>
          </a:xfrm>
        </p:spPr>
        <p:txBody>
          <a:bodyPr>
            <a:normAutofit/>
          </a:bodyPr>
          <a:lstStyle/>
          <a:p>
            <a:pPr marL="0" indent="0">
              <a:lnSpc>
                <a:spcPct val="100000"/>
              </a:lnSpc>
              <a:spcBef>
                <a:spcPts val="0"/>
              </a:spcBef>
              <a:spcAft>
                <a:spcPts val="1200"/>
              </a:spcAft>
              <a:buNone/>
            </a:pPr>
            <a:r>
              <a:rPr lang="en-US" sz="2800" dirty="0">
                <a:solidFill>
                  <a:srgbClr val="FF0000"/>
                </a:solidFill>
                <a:latin typeface="Arial" panose="020B0604020202020204" pitchFamily="34" charset="0"/>
                <a:cs typeface="Arial" panose="020B0604020202020204" pitchFamily="34" charset="0"/>
              </a:rPr>
              <a:t>A </a:t>
            </a:r>
            <a:r>
              <a:rPr lang="en-US" sz="2800" dirty="0" err="1">
                <a:solidFill>
                  <a:srgbClr val="FF0000"/>
                </a:solidFill>
                <a:latin typeface="Arial" panose="020B0604020202020204" pitchFamily="34" charset="0"/>
                <a:cs typeface="Arial" panose="020B0604020202020204" pitchFamily="34" charset="0"/>
              </a:rPr>
              <a:t>GHB</a:t>
            </a:r>
            <a:r>
              <a:rPr lang="en-US" sz="2800" dirty="0">
                <a:solidFill>
                  <a:srgbClr val="FF0000"/>
                </a:solidFill>
                <a:latin typeface="Arial" panose="020B0604020202020204" pitchFamily="34" charset="0"/>
                <a:cs typeface="Arial" panose="020B0604020202020204" pitchFamily="34" charset="0"/>
              </a:rPr>
              <a:t> should be compact but effective in helping you travel on foot 10-30 miles if needed.</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Self-Defense</a:t>
            </a:r>
            <a:r>
              <a:rPr lang="en-US" sz="2400" dirty="0">
                <a:latin typeface="Arial" panose="020B0604020202020204" pitchFamily="34" charset="0"/>
                <a:cs typeface="Arial" panose="020B0604020202020204" pitchFamily="34" charset="0"/>
              </a:rPr>
              <a:t>: Pepper spray or self-defense tool (as legally permitted)</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Safety Items</a:t>
            </a:r>
            <a:r>
              <a:rPr lang="en-US" sz="2400" dirty="0">
                <a:latin typeface="Arial" panose="020B0604020202020204" pitchFamily="34" charset="0"/>
                <a:cs typeface="Arial" panose="020B0604020202020204" pitchFamily="34" charset="0"/>
              </a:rPr>
              <a:t>: Dust mask, goggles (for debris, smoke protection)</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Lighting</a:t>
            </a:r>
            <a:r>
              <a:rPr lang="en-US" sz="2400" dirty="0">
                <a:latin typeface="Arial" panose="020B0604020202020204" pitchFamily="34" charset="0"/>
                <a:cs typeface="Arial" panose="020B0604020202020204" pitchFamily="34" charset="0"/>
              </a:rPr>
              <a:t>: Compact flashlight or headlamp</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Multitool</a:t>
            </a:r>
            <a:r>
              <a:rPr lang="en-US" sz="2400" dirty="0">
                <a:latin typeface="Arial" panose="020B0604020202020204" pitchFamily="34" charset="0"/>
                <a:cs typeface="Arial" panose="020B0604020202020204" pitchFamily="34" charset="0"/>
              </a:rPr>
              <a:t>: Small knife, paracord, duct tape</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Emergency Contacts</a:t>
            </a:r>
            <a:r>
              <a:rPr lang="en-US" sz="2400" dirty="0">
                <a:latin typeface="Arial" panose="020B0604020202020204" pitchFamily="34" charset="0"/>
                <a:cs typeface="Arial" panose="020B0604020202020204" pitchFamily="34" charset="0"/>
              </a:rPr>
              <a:t>: Printed list, emergency whistle</a:t>
            </a:r>
          </a:p>
        </p:txBody>
      </p:sp>
    </p:spTree>
    <p:extLst>
      <p:ext uri="{BB962C8B-B14F-4D97-AF65-F5344CB8AC3E}">
        <p14:creationId xmlns:p14="http://schemas.microsoft.com/office/powerpoint/2010/main" val="268967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effectLst>
                  <a:outerShdw blurRad="38100" dist="38100" dir="2700000" algn="tl">
                    <a:srgbClr val="000000">
                      <a:alpha val="43137"/>
                    </a:srgbClr>
                  </a:outerShdw>
                </a:effectLst>
              </a:rPr>
              <a:t>Essential Items for a Get-Home Bag</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677732"/>
            <a:ext cx="6821959" cy="5550946"/>
          </a:xfrm>
        </p:spPr>
        <p:txBody>
          <a:bodyPr>
            <a:normAutofit/>
          </a:bodyPr>
          <a:lstStyle/>
          <a:p>
            <a:pPr marL="0" indent="0">
              <a:lnSpc>
                <a:spcPct val="100000"/>
              </a:lnSpc>
              <a:spcBef>
                <a:spcPts val="0"/>
              </a:spcBef>
              <a:spcAft>
                <a:spcPts val="1200"/>
              </a:spcAft>
              <a:buNone/>
            </a:pPr>
            <a:r>
              <a:rPr lang="en-US" sz="2800" dirty="0">
                <a:solidFill>
                  <a:srgbClr val="FF0000"/>
                </a:solidFill>
                <a:latin typeface="Arial" panose="020B0604020202020204" pitchFamily="34" charset="0"/>
                <a:cs typeface="Arial" panose="020B0604020202020204" pitchFamily="34" charset="0"/>
              </a:rPr>
              <a:t>Additional Items to Consider:</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Small Folding Stove &amp; Fuel Tabs (for boiling water, cooking)</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Spare Phone Battery Pack</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HAM or </a:t>
            </a:r>
            <a:r>
              <a:rPr lang="en-US" sz="2400" dirty="0" err="1">
                <a:latin typeface="Arial" panose="020B0604020202020204" pitchFamily="34" charset="0"/>
                <a:cs typeface="Arial" panose="020B0604020202020204" pitchFamily="34" charset="0"/>
              </a:rPr>
              <a:t>GMRS</a:t>
            </a:r>
            <a:r>
              <a:rPr lang="en-US" sz="2400" dirty="0">
                <a:latin typeface="Arial" panose="020B0604020202020204" pitchFamily="34" charset="0"/>
                <a:cs typeface="Arial" panose="020B0604020202020204" pitchFamily="34" charset="0"/>
              </a:rPr>
              <a:t> Radio (for emergency comms)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Solar charger/power</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Cash in Small Bills (ATMs may be down)</a:t>
            </a:r>
          </a:p>
        </p:txBody>
      </p:sp>
    </p:spTree>
    <p:extLst>
      <p:ext uri="{BB962C8B-B14F-4D97-AF65-F5344CB8AC3E}">
        <p14:creationId xmlns:p14="http://schemas.microsoft.com/office/powerpoint/2010/main" val="368036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effectLst>
                  <a:outerShdw blurRad="38100" dist="38100" dir="2700000" algn="tl">
                    <a:srgbClr val="000000">
                      <a:alpha val="43137"/>
                    </a:srgbClr>
                  </a:outerShdw>
                </a:effectLst>
              </a:rPr>
              <a:t>Essential Items for a Get-Home Bag</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677732"/>
            <a:ext cx="6821959" cy="5550946"/>
          </a:xfrm>
        </p:spPr>
        <p:txBody>
          <a:bodyPr>
            <a:normAutofit/>
          </a:bodyPr>
          <a:lstStyle/>
          <a:p>
            <a:pPr marL="0" indent="0">
              <a:lnSpc>
                <a:spcPct val="100000"/>
              </a:lnSpc>
              <a:spcBef>
                <a:spcPts val="0"/>
              </a:spcBef>
              <a:spcAft>
                <a:spcPts val="1200"/>
              </a:spcAft>
              <a:buNone/>
            </a:pPr>
            <a:r>
              <a:rPr lang="en-US" sz="2800" dirty="0">
                <a:solidFill>
                  <a:srgbClr val="FF0000"/>
                </a:solidFill>
                <a:latin typeface="Arial" panose="020B0604020202020204" pitchFamily="34" charset="0"/>
                <a:cs typeface="Arial" panose="020B0604020202020204" pitchFamily="34" charset="0"/>
              </a:rPr>
              <a:t>Seasonal Adjustments:</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Winter</a:t>
            </a:r>
            <a:r>
              <a:rPr lang="en-US" sz="2400" dirty="0">
                <a:latin typeface="Arial" panose="020B0604020202020204" pitchFamily="34" charset="0"/>
                <a:cs typeface="Arial" panose="020B0604020202020204" pitchFamily="34" charset="0"/>
              </a:rPr>
              <a:t>: Hand warmers, insulated gloves, extra layers</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Summer</a:t>
            </a:r>
            <a:r>
              <a:rPr lang="en-US" sz="2400" dirty="0">
                <a:latin typeface="Arial" panose="020B0604020202020204" pitchFamily="34" charset="0"/>
                <a:cs typeface="Arial" panose="020B0604020202020204" pitchFamily="34" charset="0"/>
              </a:rPr>
              <a:t>: Sunscreen, extra water, cooling towel</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Rainy Season</a:t>
            </a:r>
            <a:r>
              <a:rPr lang="en-US" sz="2400" dirty="0">
                <a:latin typeface="Arial" panose="020B0604020202020204" pitchFamily="34" charset="0"/>
                <a:cs typeface="Arial" panose="020B0604020202020204" pitchFamily="34" charset="0"/>
              </a:rPr>
              <a:t>: Waterproof bag, poncho</a:t>
            </a:r>
          </a:p>
        </p:txBody>
      </p:sp>
    </p:spTree>
    <p:extLst>
      <p:ext uri="{BB962C8B-B14F-4D97-AF65-F5344CB8AC3E}">
        <p14:creationId xmlns:p14="http://schemas.microsoft.com/office/powerpoint/2010/main" val="361456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731D-B02C-462F-87BB-3F0B71C48635}"/>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Overview</a:t>
            </a:r>
          </a:p>
        </p:txBody>
      </p:sp>
      <p:sp>
        <p:nvSpPr>
          <p:cNvPr id="3" name="Content Placeholder 2">
            <a:extLst>
              <a:ext uri="{FF2B5EF4-FFF2-40B4-BE49-F238E27FC236}">
                <a16:creationId xmlns:a16="http://schemas.microsoft.com/office/drawing/2014/main" id="{4F8B33A6-9EDC-4DF3-95B7-67814F547297}"/>
              </a:ext>
            </a:extLst>
          </p:cNvPr>
          <p:cNvSpPr>
            <a:spLocks noGrp="1"/>
          </p:cNvSpPr>
          <p:nvPr>
            <p:ph idx="1"/>
          </p:nvPr>
        </p:nvSpPr>
        <p:spPr>
          <a:xfrm>
            <a:off x="4762501" y="803186"/>
            <a:ext cx="7012732" cy="5248622"/>
          </a:xfrm>
        </p:spPr>
        <p:txBody>
          <a:bodyPr>
            <a:noAutofit/>
          </a:bodyPr>
          <a:lstStyle/>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Your Preparedness Policy</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Unique Risks for Apartments &amp; Mobile Homes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Sheltering-in-place vs. evacuation</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Evacuation Planning Essentials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Creating a Go Bag</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Community Coordination &amp; “Mutual Aid”</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Effective Communication &amp; Alerts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Post-Event Safety and Recovery</a:t>
            </a:r>
          </a:p>
        </p:txBody>
      </p:sp>
    </p:spTree>
    <p:extLst>
      <p:ext uri="{BB962C8B-B14F-4D97-AF65-F5344CB8AC3E}">
        <p14:creationId xmlns:p14="http://schemas.microsoft.com/office/powerpoint/2010/main" val="3509877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effectLst>
                  <a:outerShdw blurRad="38100" dist="38100" dir="2700000" algn="tl">
                    <a:srgbClr val="000000">
                      <a:alpha val="43137"/>
                    </a:srgbClr>
                  </a:outerShdw>
                </a:effectLst>
              </a:rPr>
              <a:t>Real-World Case Studies: Lessons from Disasters</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803186"/>
            <a:ext cx="6821959" cy="5248622"/>
          </a:xfrm>
        </p:spPr>
        <p:txBody>
          <a:bodyPr>
            <a:normAutofit/>
          </a:bodyPr>
          <a:lstStyle/>
          <a:p>
            <a:pPr marL="0" indent="0">
              <a:lnSpc>
                <a:spcPct val="100000"/>
              </a:lnSpc>
              <a:spcBef>
                <a:spcPts val="0"/>
              </a:spcBef>
              <a:spcAft>
                <a:spcPts val="1200"/>
              </a:spcAft>
              <a:buNone/>
            </a:pPr>
            <a:r>
              <a:rPr lang="fr-FR" sz="2800" dirty="0">
                <a:solidFill>
                  <a:srgbClr val="FF0000"/>
                </a:solidFill>
                <a:latin typeface="Arial" panose="020B0604020202020204" pitchFamily="34" charset="0"/>
                <a:cs typeface="Arial" panose="020B0604020202020204" pitchFamily="34" charset="0"/>
              </a:rPr>
              <a:t>East Palestine Train </a:t>
            </a:r>
            <a:r>
              <a:rPr lang="fr-FR" sz="2800" dirty="0" err="1">
                <a:solidFill>
                  <a:srgbClr val="FF0000"/>
                </a:solidFill>
                <a:latin typeface="Arial" panose="020B0604020202020204" pitchFamily="34" charset="0"/>
                <a:cs typeface="Arial" panose="020B0604020202020204" pitchFamily="34" charset="0"/>
              </a:rPr>
              <a:t>Derailment</a:t>
            </a:r>
            <a:r>
              <a:rPr lang="fr-FR" sz="2800" dirty="0">
                <a:solidFill>
                  <a:srgbClr val="FF0000"/>
                </a:solidFill>
                <a:latin typeface="Arial" panose="020B0604020202020204" pitchFamily="34" charset="0"/>
                <a:cs typeface="Arial" panose="020B0604020202020204" pitchFamily="34" charset="0"/>
              </a:rPr>
              <a:t> (2023)</a:t>
            </a:r>
            <a:endParaRPr lang="en-US" sz="2800" dirty="0">
              <a:solidFill>
                <a:srgbClr val="FF0000"/>
              </a:solidFill>
              <a:latin typeface="Arial" panose="020B0604020202020204" pitchFamily="34" charset="0"/>
              <a:cs typeface="Arial" panose="020B0604020202020204" pitchFamily="34" charset="0"/>
            </a:endParaRP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Residents </a:t>
            </a:r>
            <a:r>
              <a:rPr lang="en-US" sz="2400" b="1" dirty="0">
                <a:latin typeface="Arial" panose="020B0604020202020204" pitchFamily="34" charset="0"/>
                <a:cs typeface="Arial" panose="020B0604020202020204" pitchFamily="34" charset="0"/>
              </a:rPr>
              <a:t>forced to evacuate </a:t>
            </a:r>
            <a:r>
              <a:rPr lang="en-US" sz="2400" dirty="0">
                <a:latin typeface="Arial" panose="020B0604020202020204" pitchFamily="34" charset="0"/>
                <a:cs typeface="Arial" panose="020B0604020202020204" pitchFamily="34" charset="0"/>
              </a:rPr>
              <a:t>due to hazardous chemical exposure.</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Those with a </a:t>
            </a:r>
            <a:r>
              <a:rPr lang="en-US" sz="2400" b="1" dirty="0">
                <a:latin typeface="Arial" panose="020B0604020202020204" pitchFamily="34" charset="0"/>
                <a:cs typeface="Arial" panose="020B0604020202020204" pitchFamily="34" charset="0"/>
              </a:rPr>
              <a:t>Bug-Out Bag </a:t>
            </a:r>
            <a:r>
              <a:rPr lang="en-US" sz="2400" dirty="0">
                <a:latin typeface="Arial" panose="020B0604020202020204" pitchFamily="34" charset="0"/>
                <a:cs typeface="Arial" panose="020B0604020202020204" pitchFamily="34" charset="0"/>
              </a:rPr>
              <a:t>could leave immediately with essential supplies.</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Shelters were overwhelmed</a:t>
            </a:r>
            <a:r>
              <a:rPr lang="en-US" sz="2400" dirty="0">
                <a:latin typeface="Arial" panose="020B0604020202020204" pitchFamily="34" charset="0"/>
                <a:cs typeface="Arial" panose="020B0604020202020204" pitchFamily="34" charset="0"/>
              </a:rPr>
              <a:t>, and personal hygiene items were critical.</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850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effectLst>
                  <a:outerShdw blurRad="38100" dist="38100" dir="2700000" algn="tl">
                    <a:srgbClr val="000000">
                      <a:alpha val="43137"/>
                    </a:srgbClr>
                  </a:outerShdw>
                </a:effectLst>
              </a:rPr>
              <a:t>Real-World Case Studies: Lessons from Disasters</a:t>
            </a:r>
          </a:p>
        </p:txBody>
      </p:sp>
      <p:sp>
        <p:nvSpPr>
          <p:cNvPr id="3" name="Content Placeholder 2">
            <a:extLst>
              <a:ext uri="{FF2B5EF4-FFF2-40B4-BE49-F238E27FC236}">
                <a16:creationId xmlns:a16="http://schemas.microsoft.com/office/drawing/2014/main" id="{7EBEF5CD-0B09-4409-B3D4-FC9B2D510CB4}"/>
              </a:ext>
            </a:extLst>
          </p:cNvPr>
          <p:cNvSpPr>
            <a:spLocks noGrp="1"/>
          </p:cNvSpPr>
          <p:nvPr>
            <p:ph idx="1"/>
          </p:nvPr>
        </p:nvSpPr>
        <p:spPr>
          <a:xfrm>
            <a:off x="4762500" y="803186"/>
            <a:ext cx="6821959" cy="5248622"/>
          </a:xfrm>
        </p:spPr>
        <p:txBody>
          <a:bodyPr>
            <a:normAutofit/>
          </a:bodyPr>
          <a:lstStyle/>
          <a:p>
            <a:pPr marL="0" indent="0">
              <a:lnSpc>
                <a:spcPct val="100000"/>
              </a:lnSpc>
              <a:spcBef>
                <a:spcPts val="0"/>
              </a:spcBef>
              <a:spcAft>
                <a:spcPts val="1200"/>
              </a:spcAft>
              <a:buNone/>
            </a:pPr>
            <a:r>
              <a:rPr lang="fr-FR" sz="2800" dirty="0">
                <a:solidFill>
                  <a:srgbClr val="FF0000"/>
                </a:solidFill>
                <a:latin typeface="Arial" panose="020B0604020202020204" pitchFamily="34" charset="0"/>
                <a:cs typeface="Arial" panose="020B0604020202020204" pitchFamily="34" charset="0"/>
              </a:rPr>
              <a:t>California </a:t>
            </a:r>
            <a:r>
              <a:rPr lang="fr-FR" sz="2800" dirty="0" err="1">
                <a:solidFill>
                  <a:srgbClr val="FF0000"/>
                </a:solidFill>
                <a:latin typeface="Arial" panose="020B0604020202020204" pitchFamily="34" charset="0"/>
                <a:cs typeface="Arial" panose="020B0604020202020204" pitchFamily="34" charset="0"/>
              </a:rPr>
              <a:t>Wildfires</a:t>
            </a:r>
            <a:endParaRPr lang="en-US" sz="2800" dirty="0">
              <a:solidFill>
                <a:srgbClr val="FF0000"/>
              </a:solidFill>
              <a:latin typeface="Arial" panose="020B0604020202020204" pitchFamily="34" charset="0"/>
              <a:cs typeface="Arial" panose="020B0604020202020204" pitchFamily="34" charset="0"/>
            </a:endParaRP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Sudden evacuation orders meant </a:t>
            </a:r>
            <a:r>
              <a:rPr lang="en-US" sz="2400" b="1" dirty="0">
                <a:latin typeface="Arial" panose="020B0604020202020204" pitchFamily="34" charset="0"/>
                <a:cs typeface="Arial" panose="020B0604020202020204" pitchFamily="34" charset="0"/>
              </a:rPr>
              <a:t>minutes to leave </a:t>
            </a:r>
            <a:r>
              <a:rPr lang="en-US" sz="2400" dirty="0">
                <a:latin typeface="Arial" panose="020B0604020202020204" pitchFamily="34" charset="0"/>
                <a:cs typeface="Arial" panose="020B0604020202020204" pitchFamily="34" charset="0"/>
              </a:rPr>
              <a:t>before fire spread.</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Smoke and ash made </a:t>
            </a:r>
            <a:r>
              <a:rPr lang="en-US" sz="2400" b="1" dirty="0">
                <a:latin typeface="Arial" panose="020B0604020202020204" pitchFamily="34" charset="0"/>
                <a:cs typeface="Arial" panose="020B0604020202020204" pitchFamily="34" charset="0"/>
              </a:rPr>
              <a:t>respiratory protection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N95</a:t>
            </a:r>
            <a:r>
              <a:rPr lang="en-US" sz="2400" dirty="0">
                <a:latin typeface="Arial" panose="020B0604020202020204" pitchFamily="34" charset="0"/>
                <a:cs typeface="Arial" panose="020B0604020202020204" pitchFamily="34" charset="0"/>
              </a:rPr>
              <a:t> masks, goggles) essential.</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Those with p</a:t>
            </a:r>
            <a:r>
              <a:rPr lang="en-US" sz="2400" b="1" dirty="0">
                <a:latin typeface="Arial" panose="020B0604020202020204" pitchFamily="34" charset="0"/>
                <a:cs typeface="Arial" panose="020B0604020202020204" pitchFamily="34" charset="0"/>
              </a:rPr>
              <a:t>re-packed Bug-Out Bags had a major advantage </a:t>
            </a:r>
            <a:r>
              <a:rPr lang="en-US" sz="2400" dirty="0">
                <a:latin typeface="Arial" panose="020B0604020202020204" pitchFamily="34" charset="0"/>
                <a:cs typeface="Arial" panose="020B0604020202020204" pitchFamily="34" charset="0"/>
              </a:rPr>
              <a:t>in securing shelter quickly.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34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effectLst>
                  <a:outerShdw blurRad="38100" dist="38100" dir="2700000" algn="tl">
                    <a:srgbClr val="000000">
                      <a:alpha val="43137"/>
                    </a:srgbClr>
                  </a:outerShdw>
                </a:effectLst>
              </a:rPr>
              <a:t>Final BOB / </a:t>
            </a:r>
            <a:r>
              <a:rPr lang="en-US" dirty="0" err="1">
                <a:effectLst>
                  <a:outerShdw blurRad="38100" dist="38100" dir="2700000" algn="tl">
                    <a:srgbClr val="000000">
                      <a:alpha val="43137"/>
                    </a:srgbClr>
                  </a:outerShdw>
                </a:effectLst>
              </a:rPr>
              <a:t>GHB</a:t>
            </a:r>
            <a:r>
              <a:rPr lang="en-US" dirty="0">
                <a:effectLst>
                  <a:outerShdw blurRad="38100" dist="38100" dir="2700000" algn="tl">
                    <a:srgbClr val="000000">
                      <a:alpha val="43137"/>
                    </a:srgbClr>
                  </a:outerShdw>
                </a:effectLst>
              </a:rPr>
              <a:t> Takeaways</a:t>
            </a:r>
          </a:p>
        </p:txBody>
      </p:sp>
      <p:sp>
        <p:nvSpPr>
          <p:cNvPr id="6" name="Content Placeholder 2">
            <a:extLst>
              <a:ext uri="{FF2B5EF4-FFF2-40B4-BE49-F238E27FC236}">
                <a16:creationId xmlns:a16="http://schemas.microsoft.com/office/drawing/2014/main" id="{12AEF721-2751-474B-AEE5-8EBFD6F8E35A}"/>
              </a:ext>
            </a:extLst>
          </p:cNvPr>
          <p:cNvSpPr>
            <a:spLocks noGrp="1"/>
          </p:cNvSpPr>
          <p:nvPr>
            <p:ph idx="1"/>
          </p:nvPr>
        </p:nvSpPr>
        <p:spPr>
          <a:xfrm>
            <a:off x="4762500" y="688489"/>
            <a:ext cx="6821959" cy="5497158"/>
          </a:xfrm>
        </p:spPr>
        <p:txBody>
          <a:bodyPr>
            <a:normAutofit/>
          </a:bodyPr>
          <a:lstStyle/>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Know the Difference</a:t>
            </a:r>
            <a:r>
              <a:rPr lang="en-US" sz="2400" dirty="0">
                <a:latin typeface="Arial" panose="020B0604020202020204" pitchFamily="34" charset="0"/>
                <a:cs typeface="Arial" panose="020B0604020202020204" pitchFamily="34" charset="0"/>
              </a:rPr>
              <a:t>: A Bug-Out Bag is for evacuation, a Get-Home Bag is for returning home.</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Tailor Your Bag</a:t>
            </a:r>
            <a:r>
              <a:rPr lang="en-US" sz="2400" dirty="0">
                <a:latin typeface="Arial" panose="020B0604020202020204" pitchFamily="34" charset="0"/>
                <a:cs typeface="Arial" panose="020B0604020202020204" pitchFamily="34" charset="0"/>
              </a:rPr>
              <a:t>: Customize contents based on personal needs and environment.</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Regularly Update Gear</a:t>
            </a:r>
            <a:r>
              <a:rPr lang="en-US" sz="2400" dirty="0">
                <a:latin typeface="Arial" panose="020B0604020202020204" pitchFamily="34" charset="0"/>
                <a:cs typeface="Arial" panose="020B0604020202020204" pitchFamily="34" charset="0"/>
              </a:rPr>
              <a:t>: Rotate food, water, batteries, and seasonal items.</a:t>
            </a:r>
          </a:p>
          <a:p>
            <a:pPr>
              <a:lnSpc>
                <a:spcPct val="100000"/>
              </a:lnSpc>
              <a:spcBef>
                <a:spcPts val="0"/>
              </a:spcBef>
              <a:spcAft>
                <a:spcPts val="1200"/>
              </a:spcAft>
            </a:pPr>
            <a:r>
              <a:rPr lang="en-US" sz="2400" b="1" dirty="0">
                <a:latin typeface="Arial" panose="020B0604020202020204" pitchFamily="34" charset="0"/>
                <a:cs typeface="Arial" panose="020B0604020202020204" pitchFamily="34" charset="0"/>
              </a:rPr>
              <a:t>Have a Plan</a:t>
            </a:r>
            <a:r>
              <a:rPr lang="en-US" sz="2400" dirty="0">
                <a:latin typeface="Arial" panose="020B0604020202020204" pitchFamily="34" charset="0"/>
                <a:cs typeface="Arial" panose="020B0604020202020204" pitchFamily="34" charset="0"/>
              </a:rPr>
              <a:t>: Know when to evacuate, where to go, and how to communicate.</a:t>
            </a:r>
          </a:p>
        </p:txBody>
      </p:sp>
    </p:spTree>
    <p:extLst>
      <p:ext uri="{BB962C8B-B14F-4D97-AF65-F5344CB8AC3E}">
        <p14:creationId xmlns:p14="http://schemas.microsoft.com/office/powerpoint/2010/main" val="4271043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effectLst>
                  <a:outerShdw blurRad="38100" dist="38100" dir="2700000" algn="tl">
                    <a:srgbClr val="000000">
                      <a:alpha val="43137"/>
                    </a:srgbClr>
                  </a:outerShdw>
                </a:effectLst>
              </a:rPr>
              <a:t>Community Coordination &amp; Mutual Aid</a:t>
            </a:r>
          </a:p>
        </p:txBody>
      </p:sp>
      <p:sp>
        <p:nvSpPr>
          <p:cNvPr id="6" name="Content Placeholder 2">
            <a:extLst>
              <a:ext uri="{FF2B5EF4-FFF2-40B4-BE49-F238E27FC236}">
                <a16:creationId xmlns:a16="http://schemas.microsoft.com/office/drawing/2014/main" id="{12AEF721-2751-474B-AEE5-8EBFD6F8E35A}"/>
              </a:ext>
            </a:extLst>
          </p:cNvPr>
          <p:cNvSpPr>
            <a:spLocks noGrp="1"/>
          </p:cNvSpPr>
          <p:nvPr>
            <p:ph idx="1"/>
          </p:nvPr>
        </p:nvSpPr>
        <p:spPr>
          <a:xfrm>
            <a:off x="4762500" y="688489"/>
            <a:ext cx="6821959" cy="5497158"/>
          </a:xfrm>
        </p:spPr>
        <p:txBody>
          <a:bodyPr>
            <a:normAutofit/>
          </a:bodyPr>
          <a:lstStyle/>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Benefits of coordinating preparedness with neighbors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Creating emergency resource pools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Establishing neighborhood preparedness teams</a:t>
            </a:r>
          </a:p>
        </p:txBody>
      </p:sp>
    </p:spTree>
    <p:extLst>
      <p:ext uri="{BB962C8B-B14F-4D97-AF65-F5344CB8AC3E}">
        <p14:creationId xmlns:p14="http://schemas.microsoft.com/office/powerpoint/2010/main" val="2281881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661788-FD74-4727-BAC5-AB0DF79597CD}"/>
              </a:ext>
            </a:extLst>
          </p:cNvPr>
          <p:cNvPicPr>
            <a:picLocks noChangeAspect="1"/>
          </p:cNvPicPr>
          <p:nvPr/>
        </p:nvPicPr>
        <p:blipFill rotWithShape="1">
          <a:blip r:embed="rId2"/>
          <a:srcRect l="17232" r="17320"/>
          <a:stretch/>
        </p:blipFill>
        <p:spPr>
          <a:xfrm>
            <a:off x="10058399" y="1859612"/>
            <a:ext cx="1687133" cy="3437068"/>
          </a:xfrm>
          <a:prstGeom prst="rect">
            <a:avLst/>
          </a:prstGeom>
        </p:spPr>
      </p:pic>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effectLst>
                  <a:outerShdw blurRad="38100" dist="38100" dir="2700000" algn="tl">
                    <a:srgbClr val="000000">
                      <a:alpha val="43137"/>
                    </a:srgbClr>
                  </a:outerShdw>
                </a:effectLst>
              </a:rPr>
              <a:t>Effective Communication &amp; Alerts</a:t>
            </a:r>
          </a:p>
        </p:txBody>
      </p:sp>
      <p:sp>
        <p:nvSpPr>
          <p:cNvPr id="6" name="Content Placeholder 2">
            <a:extLst>
              <a:ext uri="{FF2B5EF4-FFF2-40B4-BE49-F238E27FC236}">
                <a16:creationId xmlns:a16="http://schemas.microsoft.com/office/drawing/2014/main" id="{12AEF721-2751-474B-AEE5-8EBFD6F8E35A}"/>
              </a:ext>
            </a:extLst>
          </p:cNvPr>
          <p:cNvSpPr>
            <a:spLocks noGrp="1"/>
          </p:cNvSpPr>
          <p:nvPr>
            <p:ph idx="1"/>
          </p:nvPr>
        </p:nvSpPr>
        <p:spPr>
          <a:xfrm>
            <a:off x="4762500" y="688489"/>
            <a:ext cx="5295899" cy="5497158"/>
          </a:xfrm>
        </p:spPr>
        <p:txBody>
          <a:bodyPr>
            <a:normAutofit/>
          </a:bodyPr>
          <a:lstStyle/>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Signing up for local emergency notifications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Establishing alternate community communication (radio, social media)</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Using community bulletin boards effectively</a:t>
            </a:r>
          </a:p>
        </p:txBody>
      </p:sp>
    </p:spTree>
    <p:extLst>
      <p:ext uri="{BB962C8B-B14F-4D97-AF65-F5344CB8AC3E}">
        <p14:creationId xmlns:p14="http://schemas.microsoft.com/office/powerpoint/2010/main" val="50215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effectLst>
                  <a:outerShdw blurRad="38100" dist="38100" dir="2700000" algn="tl">
                    <a:srgbClr val="000000">
                      <a:alpha val="43137"/>
                    </a:srgbClr>
                  </a:outerShdw>
                </a:effectLst>
              </a:rPr>
              <a:t>Post-Incident Safety &amp; Recovery</a:t>
            </a:r>
          </a:p>
        </p:txBody>
      </p:sp>
      <p:sp>
        <p:nvSpPr>
          <p:cNvPr id="6" name="Content Placeholder 2">
            <a:extLst>
              <a:ext uri="{FF2B5EF4-FFF2-40B4-BE49-F238E27FC236}">
                <a16:creationId xmlns:a16="http://schemas.microsoft.com/office/drawing/2014/main" id="{12AEF721-2751-474B-AEE5-8EBFD6F8E35A}"/>
              </a:ext>
            </a:extLst>
          </p:cNvPr>
          <p:cNvSpPr>
            <a:spLocks noGrp="1"/>
          </p:cNvSpPr>
          <p:nvPr>
            <p:ph idx="1"/>
          </p:nvPr>
        </p:nvSpPr>
        <p:spPr>
          <a:xfrm>
            <a:off x="4762500" y="688489"/>
            <a:ext cx="6828486" cy="5497158"/>
          </a:xfrm>
        </p:spPr>
        <p:txBody>
          <a:bodyPr>
            <a:normAutofit/>
          </a:bodyPr>
          <a:lstStyle/>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Safe re-entry after evacuation</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Conducting quick damage assessment</a:t>
            </a:r>
          </a:p>
          <a:p>
            <a:pPr lvl="1">
              <a:lnSpc>
                <a:spcPct val="100000"/>
              </a:lnSpc>
              <a:spcBef>
                <a:spcPts val="0"/>
              </a:spcBef>
              <a:spcAft>
                <a:spcPts val="1200"/>
              </a:spcAft>
            </a:pPr>
            <a:r>
              <a:rPr lang="en-US" sz="2200" dirty="0">
                <a:latin typeface="Arial" panose="020B0604020202020204" pitchFamily="34" charset="0"/>
                <a:cs typeface="Arial" panose="020B0604020202020204" pitchFamily="34" charset="0"/>
              </a:rPr>
              <a:t>Take Photos!</a:t>
            </a:r>
          </a:p>
          <a:p>
            <a:pPr lvl="1">
              <a:lnSpc>
                <a:spcPct val="100000"/>
              </a:lnSpc>
              <a:spcBef>
                <a:spcPts val="0"/>
              </a:spcBef>
              <a:spcAft>
                <a:spcPts val="1200"/>
              </a:spcAft>
            </a:pPr>
            <a:r>
              <a:rPr lang="en-US" sz="2200" dirty="0">
                <a:latin typeface="Arial" panose="020B0604020202020204" pitchFamily="34" charset="0"/>
                <a:cs typeface="Arial" panose="020B0604020202020204" pitchFamily="34" charset="0"/>
              </a:rPr>
              <a:t>Hazards</a:t>
            </a:r>
          </a:p>
          <a:p>
            <a:pPr lvl="1">
              <a:lnSpc>
                <a:spcPct val="100000"/>
              </a:lnSpc>
              <a:spcBef>
                <a:spcPts val="0"/>
              </a:spcBef>
              <a:spcAft>
                <a:spcPts val="1200"/>
              </a:spcAft>
            </a:pPr>
            <a:r>
              <a:rPr lang="en-US" sz="2200" dirty="0">
                <a:latin typeface="Arial" panose="020B0604020202020204" pitchFamily="34" charset="0"/>
                <a:cs typeface="Arial" panose="020B0604020202020204" pitchFamily="34" charset="0"/>
              </a:rPr>
              <a:t>DA for Insurance</a:t>
            </a:r>
          </a:p>
          <a:p>
            <a:pPr lvl="1">
              <a:lnSpc>
                <a:spcPct val="100000"/>
              </a:lnSpc>
              <a:spcBef>
                <a:spcPts val="0"/>
              </a:spcBef>
              <a:spcAft>
                <a:spcPts val="1200"/>
              </a:spcAft>
            </a:pPr>
            <a:r>
              <a:rPr lang="en-US" sz="2200" dirty="0">
                <a:latin typeface="Arial" panose="020B0604020202020204" pitchFamily="34" charset="0"/>
                <a:cs typeface="Arial" panose="020B0604020202020204" pitchFamily="34" charset="0"/>
              </a:rPr>
              <a:t>DA for Disaster Declaration</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Connecting with recovery resources (FEMA, Red Cross, Insurance)</a:t>
            </a:r>
          </a:p>
        </p:txBody>
      </p:sp>
    </p:spTree>
    <p:extLst>
      <p:ext uri="{BB962C8B-B14F-4D97-AF65-F5344CB8AC3E}">
        <p14:creationId xmlns:p14="http://schemas.microsoft.com/office/powerpoint/2010/main" val="490361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t>Practical Checklists - Apartment</a:t>
            </a:r>
            <a:endParaRPr lang="en-US" dirty="0">
              <a:effectLst>
                <a:outerShdw blurRad="38100" dist="38100" dir="2700000" algn="tl">
                  <a:srgbClr val="000000">
                    <a:alpha val="43137"/>
                  </a:srgbClr>
                </a:outerShdw>
              </a:effectLst>
            </a:endParaRPr>
          </a:p>
        </p:txBody>
      </p:sp>
      <p:sp>
        <p:nvSpPr>
          <p:cNvPr id="6" name="Content Placeholder 2">
            <a:extLst>
              <a:ext uri="{FF2B5EF4-FFF2-40B4-BE49-F238E27FC236}">
                <a16:creationId xmlns:a16="http://schemas.microsoft.com/office/drawing/2014/main" id="{12AEF721-2751-474B-AEE5-8EBFD6F8E35A}"/>
              </a:ext>
            </a:extLst>
          </p:cNvPr>
          <p:cNvSpPr>
            <a:spLocks noGrp="1"/>
          </p:cNvSpPr>
          <p:nvPr>
            <p:ph idx="1"/>
          </p:nvPr>
        </p:nvSpPr>
        <p:spPr>
          <a:xfrm>
            <a:off x="4762500" y="688489"/>
            <a:ext cx="6828486" cy="5497158"/>
          </a:xfrm>
        </p:spPr>
        <p:txBody>
          <a:bodyPr>
            <a:normAutofit/>
          </a:bodyPr>
          <a:lstStyle/>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Identify safest interior room (away from windows/doors).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Keep a compact Go Bag ready with essentials.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Store water in smaller containers (easier to move).</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Maintain a fire extinguisher and know evacuation routes.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Secure important documents in a waterproof pouch.</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Sign up for local emergency alerts.</a:t>
            </a:r>
          </a:p>
        </p:txBody>
      </p:sp>
    </p:spTree>
    <p:extLst>
      <p:ext uri="{BB962C8B-B14F-4D97-AF65-F5344CB8AC3E}">
        <p14:creationId xmlns:p14="http://schemas.microsoft.com/office/powerpoint/2010/main" val="984171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lstStyle/>
          <a:p>
            <a:r>
              <a:rPr lang="en-US" dirty="0"/>
              <a:t>Practical Checklists – Mobile Home</a:t>
            </a:r>
            <a:endParaRPr lang="en-US" dirty="0">
              <a:effectLst>
                <a:outerShdw blurRad="38100" dist="38100" dir="2700000" algn="tl">
                  <a:srgbClr val="000000">
                    <a:alpha val="43137"/>
                  </a:srgbClr>
                </a:outerShdw>
              </a:effectLst>
            </a:endParaRPr>
          </a:p>
        </p:txBody>
      </p:sp>
      <p:sp>
        <p:nvSpPr>
          <p:cNvPr id="6" name="Content Placeholder 2">
            <a:extLst>
              <a:ext uri="{FF2B5EF4-FFF2-40B4-BE49-F238E27FC236}">
                <a16:creationId xmlns:a16="http://schemas.microsoft.com/office/drawing/2014/main" id="{12AEF721-2751-474B-AEE5-8EBFD6F8E35A}"/>
              </a:ext>
            </a:extLst>
          </p:cNvPr>
          <p:cNvSpPr>
            <a:spLocks noGrp="1"/>
          </p:cNvSpPr>
          <p:nvPr>
            <p:ph idx="1"/>
          </p:nvPr>
        </p:nvSpPr>
        <p:spPr>
          <a:xfrm>
            <a:off x="4762500" y="688489"/>
            <a:ext cx="6828486" cy="5497158"/>
          </a:xfrm>
        </p:spPr>
        <p:txBody>
          <a:bodyPr>
            <a:normAutofit/>
          </a:bodyPr>
          <a:lstStyle/>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Pre-identify nearest community storm shelter.</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Keep transportation options ready for quick evacuation.</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Reinforce skirting, tie-downs, and entry steps.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Maintain Go Bag with portable essentials.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Store extra fuel, water, and a weather radio.</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Know alternate routes out of the community.</a:t>
            </a:r>
          </a:p>
        </p:txBody>
      </p:sp>
    </p:spTree>
    <p:extLst>
      <p:ext uri="{BB962C8B-B14F-4D97-AF65-F5344CB8AC3E}">
        <p14:creationId xmlns:p14="http://schemas.microsoft.com/office/powerpoint/2010/main" val="349697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lIns="91440" rIns="91440">
            <a:normAutofit fontScale="90000"/>
          </a:bodyPr>
          <a:lstStyle/>
          <a:p>
            <a:r>
              <a:rPr lang="en-US" dirty="0"/>
              <a:t>Practical Checklists – Community Coordination</a:t>
            </a:r>
            <a:endParaRPr lang="en-US" dirty="0">
              <a:effectLst>
                <a:outerShdw blurRad="38100" dist="38100" dir="2700000" algn="tl">
                  <a:srgbClr val="000000">
                    <a:alpha val="43137"/>
                  </a:srgbClr>
                </a:outerShdw>
              </a:effectLst>
            </a:endParaRPr>
          </a:p>
        </p:txBody>
      </p:sp>
      <p:sp>
        <p:nvSpPr>
          <p:cNvPr id="6" name="Content Placeholder 2">
            <a:extLst>
              <a:ext uri="{FF2B5EF4-FFF2-40B4-BE49-F238E27FC236}">
                <a16:creationId xmlns:a16="http://schemas.microsoft.com/office/drawing/2014/main" id="{12AEF721-2751-474B-AEE5-8EBFD6F8E35A}"/>
              </a:ext>
            </a:extLst>
          </p:cNvPr>
          <p:cNvSpPr>
            <a:spLocks noGrp="1"/>
          </p:cNvSpPr>
          <p:nvPr>
            <p:ph idx="1"/>
          </p:nvPr>
        </p:nvSpPr>
        <p:spPr>
          <a:xfrm>
            <a:off x="4762500" y="688489"/>
            <a:ext cx="6828486" cy="5497158"/>
          </a:xfrm>
        </p:spPr>
        <p:txBody>
          <a:bodyPr>
            <a:normAutofit/>
          </a:bodyPr>
          <a:lstStyle/>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Organize a resident safety group or buddy system.</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Share contact info with trusted neighbors.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Pool resources (tools, first aid, backup power).Post evacuation maps in community areas.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Hold periodic preparedness meetings or drills.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Establish a communication method (group text, radios, bulletin board).</a:t>
            </a:r>
          </a:p>
        </p:txBody>
      </p:sp>
    </p:spTree>
    <p:extLst>
      <p:ext uri="{BB962C8B-B14F-4D97-AF65-F5344CB8AC3E}">
        <p14:creationId xmlns:p14="http://schemas.microsoft.com/office/powerpoint/2010/main" val="1809614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731D-B02C-462F-87BB-3F0B71C48635}"/>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Summary</a:t>
            </a:r>
          </a:p>
        </p:txBody>
      </p:sp>
      <p:sp>
        <p:nvSpPr>
          <p:cNvPr id="3" name="Content Placeholder 2">
            <a:extLst>
              <a:ext uri="{FF2B5EF4-FFF2-40B4-BE49-F238E27FC236}">
                <a16:creationId xmlns:a16="http://schemas.microsoft.com/office/drawing/2014/main" id="{4F8B33A6-9EDC-4DF3-95B7-67814F547297}"/>
              </a:ext>
            </a:extLst>
          </p:cNvPr>
          <p:cNvSpPr>
            <a:spLocks noGrp="1"/>
          </p:cNvSpPr>
          <p:nvPr>
            <p:ph idx="1"/>
          </p:nvPr>
        </p:nvSpPr>
        <p:spPr>
          <a:xfrm>
            <a:off x="4762501" y="803186"/>
            <a:ext cx="7012732" cy="5248622"/>
          </a:xfrm>
        </p:spPr>
        <p:txBody>
          <a:bodyPr>
            <a:noAutofit/>
          </a:bodyPr>
          <a:lstStyle/>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Your Preparedness Policy</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Unique Risks for Apartments &amp; Mobile Homes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Sheltering-in-place vs. evacuation</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Evacuation Planning Essentials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Creating a Go Bag</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Community Coordination &amp; “Mutual Aid”</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Effective Communication &amp; Alerts</a:t>
            </a: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Post-Event Safety and Recovery</a:t>
            </a:r>
          </a:p>
        </p:txBody>
      </p:sp>
    </p:spTree>
    <p:extLst>
      <p:ext uri="{BB962C8B-B14F-4D97-AF65-F5344CB8AC3E}">
        <p14:creationId xmlns:p14="http://schemas.microsoft.com/office/powerpoint/2010/main" val="15714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555,900+ Car Symbols Stock Illustrations, Royalty-Free Vector Graphics &amp;  Clip Art - iStock | Car icons">
            <a:extLst>
              <a:ext uri="{FF2B5EF4-FFF2-40B4-BE49-F238E27FC236}">
                <a16:creationId xmlns:a16="http://schemas.microsoft.com/office/drawing/2014/main" id="{8C701339-F768-470E-A367-485C912364E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74623" y="4029659"/>
            <a:ext cx="1498615" cy="10088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rson Symbol Stock Illustrations – 1,137,093 Person Symbol Stock  Illustrations, Vectors &amp; Clipart - Dreamstime">
            <a:extLst>
              <a:ext uri="{FF2B5EF4-FFF2-40B4-BE49-F238E27FC236}">
                <a16:creationId xmlns:a16="http://schemas.microsoft.com/office/drawing/2014/main" id="{049F4A5C-E26D-4BFE-9709-733FC2C1FAD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473" r="32097"/>
          <a:stretch/>
        </p:blipFill>
        <p:spPr bwMode="auto">
          <a:xfrm>
            <a:off x="10792677" y="1930398"/>
            <a:ext cx="69454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me icon Symbol">
            <a:extLst>
              <a:ext uri="{FF2B5EF4-FFF2-40B4-BE49-F238E27FC236}">
                <a16:creationId xmlns:a16="http://schemas.microsoft.com/office/drawing/2014/main" id="{267E3BFA-6B12-4065-B1EE-34AF39525AE5}"/>
              </a:ext>
            </a:extLst>
          </p:cNvPr>
          <p:cNvPicPr>
            <a:picLocks noChangeAspect="1" noChangeArrowheads="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597360" y="5503262"/>
            <a:ext cx="1253140" cy="12531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5B8EE7-FAE0-465B-94B3-3ACA6CF0925D}"/>
              </a:ext>
            </a:extLst>
          </p:cNvPr>
          <p:cNvSpPr txBox="1"/>
          <p:nvPr/>
        </p:nvSpPr>
        <p:spPr>
          <a:xfrm>
            <a:off x="345233" y="492778"/>
            <a:ext cx="9227975" cy="769441"/>
          </a:xfrm>
          <a:prstGeom prst="rect">
            <a:avLst/>
          </a:prstGeom>
          <a:noFill/>
        </p:spPr>
        <p:txBody>
          <a:bodyPr wrap="square" rtlCol="0">
            <a:spAutoFit/>
          </a:bodyPr>
          <a:lstStyle/>
          <a:p>
            <a:r>
              <a:rPr lang="en-US" sz="4400" b="1" dirty="0">
                <a:latin typeface="Bahnschrift SemiBold Condensed" panose="020B0502040204020203" pitchFamily="34" charset="0"/>
              </a:rPr>
              <a:t>Preparedness: Your Personal Insurance Policy</a:t>
            </a:r>
          </a:p>
        </p:txBody>
      </p:sp>
      <p:sp>
        <p:nvSpPr>
          <p:cNvPr id="10" name="TextBox 9">
            <a:extLst>
              <a:ext uri="{FF2B5EF4-FFF2-40B4-BE49-F238E27FC236}">
                <a16:creationId xmlns:a16="http://schemas.microsoft.com/office/drawing/2014/main" id="{0ED1740A-90D4-4091-9DD8-F8DD62912DD8}"/>
              </a:ext>
            </a:extLst>
          </p:cNvPr>
          <p:cNvSpPr txBox="1"/>
          <p:nvPr/>
        </p:nvSpPr>
        <p:spPr>
          <a:xfrm>
            <a:off x="531845" y="1538005"/>
            <a:ext cx="4230655" cy="2949525"/>
          </a:xfrm>
          <a:prstGeom prst="rect">
            <a:avLst/>
          </a:prstGeom>
          <a:noFill/>
        </p:spPr>
        <p:txBody>
          <a:bodyPr wrap="square">
            <a:spAutoFit/>
          </a:bodyPr>
          <a:lstStyle/>
          <a:p>
            <a:pPr>
              <a:lnSpc>
                <a:spcPct val="150000"/>
              </a:lnSpc>
            </a:pPr>
            <a:r>
              <a:rPr lang="en-US" b="1" dirty="0">
                <a:latin typeface="Arial" panose="020B0604020202020204" pitchFamily="34" charset="0"/>
                <a:cs typeface="Arial" panose="020B0604020202020204" pitchFamily="34" charset="0"/>
              </a:rPr>
              <a:t>Preparedness is like an insurance policy you take out on yourself and your household. The coverage and deductible are entirely up to you. Every decision you make about preparedness is an investment in your ability to navigate crises.</a:t>
            </a:r>
          </a:p>
        </p:txBody>
      </p:sp>
      <p:sp>
        <p:nvSpPr>
          <p:cNvPr id="6" name="TextBox 5">
            <a:extLst>
              <a:ext uri="{FF2B5EF4-FFF2-40B4-BE49-F238E27FC236}">
                <a16:creationId xmlns:a16="http://schemas.microsoft.com/office/drawing/2014/main" id="{2BA7B1FA-A90C-4B5E-B138-C4E9ACF6BE05}"/>
              </a:ext>
            </a:extLst>
          </p:cNvPr>
          <p:cNvSpPr txBox="1"/>
          <p:nvPr/>
        </p:nvSpPr>
        <p:spPr>
          <a:xfrm>
            <a:off x="5181600" y="2095500"/>
            <a:ext cx="5075852" cy="3877985"/>
          </a:xfrm>
          <a:prstGeom prst="rect">
            <a:avLst/>
          </a:prstGeom>
          <a:noFill/>
        </p:spPr>
        <p:txBody>
          <a:bodyPr wrap="square" rtlCol="0">
            <a:spAutoFit/>
          </a:bodyPr>
          <a:lstStyle/>
          <a:p>
            <a:pPr>
              <a:spcAft>
                <a:spcPts val="1200"/>
              </a:spcAft>
            </a:pPr>
            <a:r>
              <a:rPr lang="en-US" sz="2400" b="1" dirty="0">
                <a:latin typeface="Arial" panose="020B0604020202020204" pitchFamily="34" charset="0"/>
                <a:cs typeface="Arial" panose="020B0604020202020204" pitchFamily="34" charset="0"/>
              </a:rPr>
              <a:t>Bare Minimum Policy (Liability-Only Coverage)</a:t>
            </a:r>
            <a:endParaRPr lang="en-US" sz="2400" dirty="0">
              <a:latin typeface="Arial" panose="020B0604020202020204" pitchFamily="34" charset="0"/>
              <a:cs typeface="Arial" panose="020B0604020202020204" pitchFamily="34" charset="0"/>
            </a:endParaRPr>
          </a:p>
          <a:p>
            <a:pPr marL="742950" lvl="1" indent="-285750">
              <a:spcAft>
                <a:spcPts val="1200"/>
              </a:spcAft>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Covers only the most common, </a:t>
            </a:r>
            <a:r>
              <a:rPr lang="en-US" sz="2000" b="1" dirty="0">
                <a:solidFill>
                  <a:srgbClr val="C00000"/>
                </a:solidFill>
                <a:latin typeface="Arial" panose="020B0604020202020204" pitchFamily="34" charset="0"/>
                <a:cs typeface="Arial" panose="020B0604020202020204" pitchFamily="34" charset="0"/>
              </a:rPr>
              <a:t>short-duration emergencies </a:t>
            </a:r>
            <a:r>
              <a:rPr lang="en-US" sz="2000" dirty="0">
                <a:latin typeface="Arial" panose="020B0604020202020204" pitchFamily="34" charset="0"/>
                <a:cs typeface="Arial" panose="020B0604020202020204" pitchFamily="34" charset="0"/>
              </a:rPr>
              <a:t>(hours - days).</a:t>
            </a:r>
          </a:p>
          <a:p>
            <a:pPr marL="742950" lvl="1" indent="-285750">
              <a:spcAft>
                <a:spcPts val="1200"/>
              </a:spcAft>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Focus on </a:t>
            </a:r>
            <a:r>
              <a:rPr lang="en-US" sz="2000" b="1" dirty="0">
                <a:solidFill>
                  <a:srgbClr val="C00000"/>
                </a:solidFill>
                <a:latin typeface="Arial" panose="020B0604020202020204" pitchFamily="34" charset="0"/>
                <a:cs typeface="Arial" panose="020B0604020202020204" pitchFamily="34" charset="0"/>
              </a:rPr>
              <a:t>immediate needs</a:t>
            </a:r>
            <a:r>
              <a:rPr lang="en-US" sz="2000" dirty="0">
                <a:latin typeface="Arial" panose="020B0604020202020204" pitchFamily="34" charset="0"/>
                <a:cs typeface="Arial" panose="020B0604020202020204" pitchFamily="34" charset="0"/>
              </a:rPr>
              <a:t>: food, water, flashlight, basic first aid.</a:t>
            </a:r>
          </a:p>
          <a:p>
            <a:pPr marL="742950" lvl="1" indent="-285750">
              <a:spcAft>
                <a:spcPts val="1200"/>
              </a:spcAft>
              <a:buClr>
                <a:schemeClr val="accent1"/>
              </a:buClr>
              <a:buFont typeface="Wingdings" panose="05000000000000000000" pitchFamily="2" charset="2"/>
              <a:buChar char="§"/>
            </a:pPr>
            <a:r>
              <a:rPr lang="en-US" sz="2000" b="1" dirty="0">
                <a:solidFill>
                  <a:srgbClr val="C00000"/>
                </a:solidFill>
                <a:latin typeface="Arial" panose="020B0604020202020204" pitchFamily="34" charset="0"/>
                <a:cs typeface="Arial" panose="020B0604020202020204" pitchFamily="34" charset="0"/>
              </a:rPr>
              <a:t>Low investment</a:t>
            </a:r>
            <a:r>
              <a:rPr lang="en-US" sz="2000" dirty="0">
                <a:latin typeface="Arial" panose="020B0604020202020204" pitchFamily="34" charset="0"/>
                <a:cs typeface="Arial" panose="020B0604020202020204" pitchFamily="34" charset="0"/>
              </a:rPr>
              <a:t>, but limited protection.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66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0C49-FA4A-4C10-970A-09527146DC41}"/>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Questions &amp; Discussion</a:t>
            </a:r>
          </a:p>
        </p:txBody>
      </p:sp>
    </p:spTree>
    <p:extLst>
      <p:ext uri="{BB962C8B-B14F-4D97-AF65-F5344CB8AC3E}">
        <p14:creationId xmlns:p14="http://schemas.microsoft.com/office/powerpoint/2010/main" val="161518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5B8EE7-FAE0-465B-94B3-3ACA6CF0925D}"/>
              </a:ext>
            </a:extLst>
          </p:cNvPr>
          <p:cNvSpPr txBox="1"/>
          <p:nvPr/>
        </p:nvSpPr>
        <p:spPr>
          <a:xfrm>
            <a:off x="345233" y="492778"/>
            <a:ext cx="9227975" cy="769441"/>
          </a:xfrm>
          <a:prstGeom prst="rect">
            <a:avLst/>
          </a:prstGeom>
          <a:noFill/>
        </p:spPr>
        <p:txBody>
          <a:bodyPr wrap="square" rtlCol="0">
            <a:spAutoFit/>
          </a:bodyPr>
          <a:lstStyle/>
          <a:p>
            <a:r>
              <a:rPr lang="en-US" sz="4400" b="1" dirty="0">
                <a:latin typeface="Bahnschrift SemiBold Condensed" panose="020B0502040204020203" pitchFamily="34" charset="0"/>
              </a:rPr>
              <a:t>Preparedness: Your Personal Insurance Policy</a:t>
            </a:r>
          </a:p>
        </p:txBody>
      </p:sp>
      <p:sp>
        <p:nvSpPr>
          <p:cNvPr id="10" name="TextBox 9">
            <a:extLst>
              <a:ext uri="{FF2B5EF4-FFF2-40B4-BE49-F238E27FC236}">
                <a16:creationId xmlns:a16="http://schemas.microsoft.com/office/drawing/2014/main" id="{0ED1740A-90D4-4091-9DD8-F8DD62912DD8}"/>
              </a:ext>
            </a:extLst>
          </p:cNvPr>
          <p:cNvSpPr txBox="1"/>
          <p:nvPr/>
        </p:nvSpPr>
        <p:spPr>
          <a:xfrm>
            <a:off x="531845" y="1538005"/>
            <a:ext cx="4230655" cy="2949525"/>
          </a:xfrm>
          <a:prstGeom prst="rect">
            <a:avLst/>
          </a:prstGeom>
          <a:noFill/>
        </p:spPr>
        <p:txBody>
          <a:bodyPr wrap="square">
            <a:spAutoFit/>
          </a:bodyPr>
          <a:lstStyle/>
          <a:p>
            <a:pPr>
              <a:lnSpc>
                <a:spcPct val="150000"/>
              </a:lnSpc>
            </a:pPr>
            <a:r>
              <a:rPr lang="en-US" b="1" dirty="0">
                <a:latin typeface="Arial" panose="020B0604020202020204" pitchFamily="34" charset="0"/>
                <a:cs typeface="Arial" panose="020B0604020202020204" pitchFamily="34" charset="0"/>
              </a:rPr>
              <a:t>Preparedness is like an insurance policy you take out on yourself and your household. The coverage and deductible are entirely up to you. Every decision you make about preparedness is an investment in your ability to navigate crises.</a:t>
            </a:r>
          </a:p>
        </p:txBody>
      </p:sp>
      <p:sp>
        <p:nvSpPr>
          <p:cNvPr id="6" name="TextBox 5">
            <a:extLst>
              <a:ext uri="{FF2B5EF4-FFF2-40B4-BE49-F238E27FC236}">
                <a16:creationId xmlns:a16="http://schemas.microsoft.com/office/drawing/2014/main" id="{2BA7B1FA-A90C-4B5E-B138-C4E9ACF6BE05}"/>
              </a:ext>
            </a:extLst>
          </p:cNvPr>
          <p:cNvSpPr txBox="1"/>
          <p:nvPr/>
        </p:nvSpPr>
        <p:spPr>
          <a:xfrm>
            <a:off x="5196119" y="2095500"/>
            <a:ext cx="5075852" cy="3447098"/>
          </a:xfrm>
          <a:prstGeom prst="rect">
            <a:avLst/>
          </a:prstGeom>
          <a:noFill/>
        </p:spPr>
        <p:txBody>
          <a:bodyPr wrap="square" rtlCol="0">
            <a:spAutoFit/>
          </a:bodyPr>
          <a:lstStyle/>
          <a:p>
            <a:pPr>
              <a:spcAft>
                <a:spcPts val="1200"/>
              </a:spcAft>
            </a:pPr>
            <a:r>
              <a:rPr lang="en-US" sz="2400" b="1" dirty="0">
                <a:latin typeface="Arial" panose="020B0604020202020204" pitchFamily="34" charset="0"/>
                <a:cs typeface="Arial" panose="020B0604020202020204" pitchFamily="34" charset="0"/>
              </a:rPr>
              <a:t>Moderate Coverage Policy (High-Deductible Plan)</a:t>
            </a:r>
            <a:endParaRPr lang="en-US" sz="2400" dirty="0">
              <a:latin typeface="Arial" panose="020B0604020202020204" pitchFamily="34" charset="0"/>
              <a:cs typeface="Arial" panose="020B0604020202020204" pitchFamily="34" charset="0"/>
            </a:endParaRPr>
          </a:p>
          <a:p>
            <a:pPr marL="742950" lvl="1" indent="-285750">
              <a:spcAft>
                <a:spcPts val="1200"/>
              </a:spcAft>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Covers a </a:t>
            </a:r>
            <a:r>
              <a:rPr lang="en-US" sz="2000" b="1" dirty="0">
                <a:solidFill>
                  <a:srgbClr val="C00000"/>
                </a:solidFill>
                <a:latin typeface="Arial" panose="020B0604020202020204" pitchFamily="34" charset="0"/>
                <a:cs typeface="Arial" panose="020B0604020202020204" pitchFamily="34" charset="0"/>
              </a:rPr>
              <a:t>broader range of situations </a:t>
            </a:r>
            <a:r>
              <a:rPr lang="en-US" sz="2000" dirty="0">
                <a:latin typeface="Arial" panose="020B0604020202020204" pitchFamily="34" charset="0"/>
                <a:cs typeface="Arial" panose="020B0604020202020204" pitchFamily="34" charset="0"/>
              </a:rPr>
              <a:t>but requires adaptation and resourcefulness (days – weeks).</a:t>
            </a:r>
          </a:p>
          <a:p>
            <a:pPr marL="742950" lvl="1" indent="-285750">
              <a:spcAft>
                <a:spcPts val="1200"/>
              </a:spcAft>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More self-reliance required, </a:t>
            </a:r>
            <a:r>
              <a:rPr lang="en-US" sz="2000" b="1" dirty="0">
                <a:solidFill>
                  <a:srgbClr val="C00000"/>
                </a:solidFill>
                <a:latin typeface="Arial" panose="020B0604020202020204" pitchFamily="34" charset="0"/>
                <a:cs typeface="Arial" panose="020B0604020202020204" pitchFamily="34" charset="0"/>
              </a:rPr>
              <a:t>fewer pre-packed solutions</a:t>
            </a:r>
            <a:r>
              <a:rPr lang="en-US" sz="2000" dirty="0">
                <a:latin typeface="Arial" panose="020B0604020202020204" pitchFamily="34" charset="0"/>
                <a:cs typeface="Arial" panose="020B0604020202020204" pitchFamily="34" charset="0"/>
              </a:rPr>
              <a:t>.</a:t>
            </a:r>
          </a:p>
          <a:p>
            <a:pPr marL="742950" lvl="1" indent="-285750">
              <a:spcAft>
                <a:spcPts val="1200"/>
              </a:spcAft>
              <a:buClr>
                <a:schemeClr val="accent1"/>
              </a:buClr>
              <a:buFont typeface="Wingdings" panose="05000000000000000000" pitchFamily="2" charset="2"/>
              <a:buChar char="§"/>
            </a:pPr>
            <a:r>
              <a:rPr lang="en-US" sz="2000" b="1" dirty="0">
                <a:solidFill>
                  <a:srgbClr val="C00000"/>
                </a:solidFill>
                <a:latin typeface="Arial" panose="020B0604020202020204" pitchFamily="34" charset="0"/>
                <a:cs typeface="Arial" panose="020B0604020202020204" pitchFamily="34" charset="0"/>
              </a:rPr>
              <a:t>Medium investment</a:t>
            </a:r>
            <a:r>
              <a:rPr lang="en-US" sz="2000" dirty="0">
                <a:latin typeface="Arial" panose="020B0604020202020204" pitchFamily="34" charset="0"/>
                <a:cs typeface="Arial" panose="020B0604020202020204" pitchFamily="34" charset="0"/>
              </a:rPr>
              <a:t>, with flexibility in extending coverage over time.</a:t>
            </a:r>
          </a:p>
        </p:txBody>
      </p:sp>
      <p:pic>
        <p:nvPicPr>
          <p:cNvPr id="8" name="Picture 4" descr="555,900+ Car Symbols Stock Illustrations, Royalty-Free Vector Graphics &amp;  Clip Art - iStock | Car icons">
            <a:extLst>
              <a:ext uri="{FF2B5EF4-FFF2-40B4-BE49-F238E27FC236}">
                <a16:creationId xmlns:a16="http://schemas.microsoft.com/office/drawing/2014/main" id="{80141500-7F86-4B58-A354-E427C5A84D5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74623" y="4029659"/>
            <a:ext cx="1498615" cy="10088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erson Symbol Stock Illustrations – 1,137,093 Person Symbol Stock  Illustrations, Vectors &amp; Clipart - Dreamstime">
            <a:extLst>
              <a:ext uri="{FF2B5EF4-FFF2-40B4-BE49-F238E27FC236}">
                <a16:creationId xmlns:a16="http://schemas.microsoft.com/office/drawing/2014/main" id="{F04C51D9-339C-4BF8-8009-F515DF1FC84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473" r="32097"/>
          <a:stretch/>
        </p:blipFill>
        <p:spPr bwMode="auto">
          <a:xfrm>
            <a:off x="10792677" y="1930398"/>
            <a:ext cx="69454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ome icon Symbol">
            <a:extLst>
              <a:ext uri="{FF2B5EF4-FFF2-40B4-BE49-F238E27FC236}">
                <a16:creationId xmlns:a16="http://schemas.microsoft.com/office/drawing/2014/main" id="{8D3EEDE3-E7CD-4757-AF39-526CEFA98481}"/>
              </a:ext>
            </a:extLst>
          </p:cNvPr>
          <p:cNvPicPr>
            <a:picLocks noChangeAspect="1" noChangeArrowheads="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597360" y="5503262"/>
            <a:ext cx="1253140" cy="125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49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5B8EE7-FAE0-465B-94B3-3ACA6CF0925D}"/>
              </a:ext>
            </a:extLst>
          </p:cNvPr>
          <p:cNvSpPr txBox="1"/>
          <p:nvPr/>
        </p:nvSpPr>
        <p:spPr>
          <a:xfrm>
            <a:off x="345233" y="492778"/>
            <a:ext cx="9227975" cy="769441"/>
          </a:xfrm>
          <a:prstGeom prst="rect">
            <a:avLst/>
          </a:prstGeom>
          <a:noFill/>
        </p:spPr>
        <p:txBody>
          <a:bodyPr wrap="square" rtlCol="0">
            <a:spAutoFit/>
          </a:bodyPr>
          <a:lstStyle/>
          <a:p>
            <a:r>
              <a:rPr lang="en-US" sz="4400" b="1" dirty="0">
                <a:latin typeface="Bahnschrift SemiBold Condensed" panose="020B0502040204020203" pitchFamily="34" charset="0"/>
              </a:rPr>
              <a:t>Preparedness: Your Personal Insurance Policy</a:t>
            </a:r>
          </a:p>
        </p:txBody>
      </p:sp>
      <p:sp>
        <p:nvSpPr>
          <p:cNvPr id="10" name="TextBox 9">
            <a:extLst>
              <a:ext uri="{FF2B5EF4-FFF2-40B4-BE49-F238E27FC236}">
                <a16:creationId xmlns:a16="http://schemas.microsoft.com/office/drawing/2014/main" id="{0ED1740A-90D4-4091-9DD8-F8DD62912DD8}"/>
              </a:ext>
            </a:extLst>
          </p:cNvPr>
          <p:cNvSpPr txBox="1"/>
          <p:nvPr/>
        </p:nvSpPr>
        <p:spPr>
          <a:xfrm>
            <a:off x="531845" y="1538005"/>
            <a:ext cx="4230655" cy="2949525"/>
          </a:xfrm>
          <a:prstGeom prst="rect">
            <a:avLst/>
          </a:prstGeom>
          <a:noFill/>
        </p:spPr>
        <p:txBody>
          <a:bodyPr wrap="square">
            <a:spAutoFit/>
          </a:bodyPr>
          <a:lstStyle/>
          <a:p>
            <a:pPr>
              <a:lnSpc>
                <a:spcPct val="150000"/>
              </a:lnSpc>
            </a:pPr>
            <a:r>
              <a:rPr lang="en-US" b="1" dirty="0">
                <a:latin typeface="Arial" panose="020B0604020202020204" pitchFamily="34" charset="0"/>
                <a:cs typeface="Arial" panose="020B0604020202020204" pitchFamily="34" charset="0"/>
              </a:rPr>
              <a:t>Preparedness is like an insurance policy you take out on yourself and your household. The coverage and deductible are entirely up to you. Every decision you make about preparedness is an investment in your ability to navigate crises.</a:t>
            </a:r>
          </a:p>
        </p:txBody>
      </p:sp>
      <p:sp>
        <p:nvSpPr>
          <p:cNvPr id="6" name="TextBox 5">
            <a:extLst>
              <a:ext uri="{FF2B5EF4-FFF2-40B4-BE49-F238E27FC236}">
                <a16:creationId xmlns:a16="http://schemas.microsoft.com/office/drawing/2014/main" id="{2BA7B1FA-A90C-4B5E-B138-C4E9ACF6BE05}"/>
              </a:ext>
            </a:extLst>
          </p:cNvPr>
          <p:cNvSpPr txBox="1"/>
          <p:nvPr/>
        </p:nvSpPr>
        <p:spPr>
          <a:xfrm>
            <a:off x="5181599" y="2095500"/>
            <a:ext cx="5293023" cy="4185761"/>
          </a:xfrm>
          <a:prstGeom prst="rect">
            <a:avLst/>
          </a:prstGeom>
          <a:noFill/>
        </p:spPr>
        <p:txBody>
          <a:bodyPr wrap="square" rtlCol="0">
            <a:spAutoFit/>
          </a:bodyPr>
          <a:lstStyle/>
          <a:p>
            <a:pPr>
              <a:spcAft>
                <a:spcPts val="1200"/>
              </a:spcAft>
            </a:pPr>
            <a:r>
              <a:rPr lang="en-US" sz="2400" b="1" dirty="0">
                <a:latin typeface="Arial" panose="020B0604020202020204" pitchFamily="34" charset="0"/>
                <a:cs typeface="Arial" panose="020B0604020202020204" pitchFamily="34" charset="0"/>
              </a:rPr>
              <a:t>Comprehensive Policy (Full-Coverage Preparedness)</a:t>
            </a:r>
            <a:endParaRPr lang="en-US" sz="2400" dirty="0">
              <a:latin typeface="Arial" panose="020B0604020202020204" pitchFamily="34" charset="0"/>
              <a:cs typeface="Arial" panose="020B0604020202020204" pitchFamily="34" charset="0"/>
            </a:endParaRPr>
          </a:p>
          <a:p>
            <a:pPr marL="742950" lvl="1" indent="-285750">
              <a:spcAft>
                <a:spcPts val="1200"/>
              </a:spcAft>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Covers a </a:t>
            </a:r>
            <a:r>
              <a:rPr lang="en-US" sz="2000" b="1" dirty="0">
                <a:solidFill>
                  <a:srgbClr val="C00000"/>
                </a:solidFill>
                <a:latin typeface="Arial" panose="020B0604020202020204" pitchFamily="34" charset="0"/>
                <a:cs typeface="Arial" panose="020B0604020202020204" pitchFamily="34" charset="0"/>
              </a:rPr>
              <a:t>wide array of emergencies</a:t>
            </a:r>
            <a:r>
              <a:rPr lang="en-US" sz="2000" dirty="0">
                <a:latin typeface="Arial" panose="020B0604020202020204" pitchFamily="34" charset="0"/>
                <a:cs typeface="Arial" panose="020B0604020202020204" pitchFamily="34" charset="0"/>
              </a:rPr>
              <a:t>, including long-term disruptions (weeks – months).</a:t>
            </a:r>
          </a:p>
          <a:p>
            <a:pPr marL="742950" lvl="1" indent="-285750">
              <a:spcAft>
                <a:spcPts val="1200"/>
              </a:spcAft>
              <a:buClr>
                <a:schemeClr val="accent1"/>
              </a:buClr>
              <a:buFont typeface="Wingdings" panose="05000000000000000000" pitchFamily="2" charset="2"/>
              <a:buChar char="§"/>
            </a:pPr>
            <a:r>
              <a:rPr lang="en-US" sz="2000" b="1" dirty="0">
                <a:solidFill>
                  <a:srgbClr val="C00000"/>
                </a:solidFill>
                <a:latin typeface="Arial" panose="020B0604020202020204" pitchFamily="34" charset="0"/>
                <a:cs typeface="Arial" panose="020B0604020202020204" pitchFamily="34" charset="0"/>
              </a:rPr>
              <a:t>Requires more maintenance </a:t>
            </a:r>
            <a:r>
              <a:rPr lang="en-US" sz="2000" dirty="0">
                <a:latin typeface="Arial" panose="020B0604020202020204" pitchFamily="34" charset="0"/>
                <a:cs typeface="Arial" panose="020B0604020202020204" pitchFamily="34" charset="0"/>
              </a:rPr>
              <a:t>and periodic updates to keep supplies fresh.</a:t>
            </a:r>
          </a:p>
          <a:p>
            <a:pPr marL="742950" lvl="1" indent="-285750">
              <a:spcAft>
                <a:spcPts val="1200"/>
              </a:spcAft>
              <a:buClr>
                <a:schemeClr val="accent1"/>
              </a:buClr>
              <a:buFont typeface="Wingdings" panose="05000000000000000000" pitchFamily="2" charset="2"/>
              <a:buChar char="§"/>
            </a:pPr>
            <a:r>
              <a:rPr lang="en-US" sz="2000" b="1" dirty="0">
                <a:solidFill>
                  <a:srgbClr val="C00000"/>
                </a:solidFill>
                <a:latin typeface="Arial" panose="020B0604020202020204" pitchFamily="34" charset="0"/>
                <a:cs typeface="Arial" panose="020B0604020202020204" pitchFamily="34" charset="0"/>
              </a:rPr>
              <a:t>Higher upfront cost </a:t>
            </a:r>
            <a:r>
              <a:rPr lang="en-US" sz="2000" dirty="0">
                <a:latin typeface="Arial" panose="020B0604020202020204" pitchFamily="34" charset="0"/>
                <a:cs typeface="Arial" panose="020B0604020202020204" pitchFamily="34" charset="0"/>
              </a:rPr>
              <a:t>but ensures maximum readiness.</a:t>
            </a:r>
          </a:p>
          <a:p>
            <a:pPr>
              <a:spcAft>
                <a:spcPts val="1200"/>
              </a:spcAft>
            </a:pPr>
            <a:endParaRPr lang="en-US" dirty="0">
              <a:latin typeface="Arial" panose="020B0604020202020204" pitchFamily="34" charset="0"/>
              <a:cs typeface="Arial" panose="020B0604020202020204" pitchFamily="34" charset="0"/>
            </a:endParaRPr>
          </a:p>
        </p:txBody>
      </p:sp>
      <p:pic>
        <p:nvPicPr>
          <p:cNvPr id="8" name="Picture 4" descr="555,900+ Car Symbols Stock Illustrations, Royalty-Free Vector Graphics &amp;  Clip Art - iStock | Car icons">
            <a:extLst>
              <a:ext uri="{FF2B5EF4-FFF2-40B4-BE49-F238E27FC236}">
                <a16:creationId xmlns:a16="http://schemas.microsoft.com/office/drawing/2014/main" id="{2F1D5F94-0298-4127-8644-61076B5E4DB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74623" y="4029659"/>
            <a:ext cx="1498615" cy="10088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erson Symbol Stock Illustrations – 1,137,093 Person Symbol Stock  Illustrations, Vectors &amp; Clipart - Dreamstime">
            <a:extLst>
              <a:ext uri="{FF2B5EF4-FFF2-40B4-BE49-F238E27FC236}">
                <a16:creationId xmlns:a16="http://schemas.microsoft.com/office/drawing/2014/main" id="{F66B3A02-42A5-489D-B882-22338348823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473" r="32097"/>
          <a:stretch/>
        </p:blipFill>
        <p:spPr bwMode="auto">
          <a:xfrm>
            <a:off x="10792677" y="1930398"/>
            <a:ext cx="69454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ome icon Symbol">
            <a:extLst>
              <a:ext uri="{FF2B5EF4-FFF2-40B4-BE49-F238E27FC236}">
                <a16:creationId xmlns:a16="http://schemas.microsoft.com/office/drawing/2014/main" id="{6EEF10EB-4F25-40C4-8971-ECD805DDDED0}"/>
              </a:ext>
            </a:extLst>
          </p:cNvPr>
          <p:cNvPicPr>
            <a:picLocks noChangeAspect="1" noChangeArrowheads="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597360" y="5503262"/>
            <a:ext cx="1253140" cy="125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69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5B8EE7-FAE0-465B-94B3-3ACA6CF0925D}"/>
              </a:ext>
            </a:extLst>
          </p:cNvPr>
          <p:cNvSpPr txBox="1"/>
          <p:nvPr/>
        </p:nvSpPr>
        <p:spPr>
          <a:xfrm>
            <a:off x="345233" y="492778"/>
            <a:ext cx="9227975" cy="769441"/>
          </a:xfrm>
          <a:prstGeom prst="rect">
            <a:avLst/>
          </a:prstGeom>
          <a:noFill/>
        </p:spPr>
        <p:txBody>
          <a:bodyPr wrap="square" rtlCol="0">
            <a:spAutoFit/>
          </a:bodyPr>
          <a:lstStyle/>
          <a:p>
            <a:r>
              <a:rPr lang="en-US" sz="4400" b="1" dirty="0">
                <a:latin typeface="Bahnschrift SemiBold Condensed" panose="020B0502040204020203" pitchFamily="34" charset="0"/>
              </a:rPr>
              <a:t>Preparedness: Your Personal Insurance Policy</a:t>
            </a:r>
          </a:p>
        </p:txBody>
      </p:sp>
      <p:sp>
        <p:nvSpPr>
          <p:cNvPr id="10" name="TextBox 9">
            <a:extLst>
              <a:ext uri="{FF2B5EF4-FFF2-40B4-BE49-F238E27FC236}">
                <a16:creationId xmlns:a16="http://schemas.microsoft.com/office/drawing/2014/main" id="{0ED1740A-90D4-4091-9DD8-F8DD62912DD8}"/>
              </a:ext>
            </a:extLst>
          </p:cNvPr>
          <p:cNvSpPr txBox="1"/>
          <p:nvPr/>
        </p:nvSpPr>
        <p:spPr>
          <a:xfrm>
            <a:off x="531845" y="1538005"/>
            <a:ext cx="4230655" cy="2949525"/>
          </a:xfrm>
          <a:prstGeom prst="rect">
            <a:avLst/>
          </a:prstGeom>
          <a:noFill/>
        </p:spPr>
        <p:txBody>
          <a:bodyPr wrap="square">
            <a:spAutoFit/>
          </a:bodyPr>
          <a:lstStyle/>
          <a:p>
            <a:pPr>
              <a:lnSpc>
                <a:spcPct val="150000"/>
              </a:lnSpc>
            </a:pPr>
            <a:r>
              <a:rPr lang="en-US" b="1" dirty="0">
                <a:latin typeface="Arial" panose="020B0604020202020204" pitchFamily="34" charset="0"/>
                <a:cs typeface="Arial" panose="020B0604020202020204" pitchFamily="34" charset="0"/>
              </a:rPr>
              <a:t>Preparedness is like an insurance policy you take out on yourself and your household. The coverage and deductible are entirely up to you. Every decision you make about preparedness is an investment in your ability to navigate crises.</a:t>
            </a:r>
          </a:p>
        </p:txBody>
      </p:sp>
      <p:sp>
        <p:nvSpPr>
          <p:cNvPr id="6" name="TextBox 5">
            <a:extLst>
              <a:ext uri="{FF2B5EF4-FFF2-40B4-BE49-F238E27FC236}">
                <a16:creationId xmlns:a16="http://schemas.microsoft.com/office/drawing/2014/main" id="{2BA7B1FA-A90C-4B5E-B138-C4E9ACF6BE05}"/>
              </a:ext>
            </a:extLst>
          </p:cNvPr>
          <p:cNvSpPr txBox="1"/>
          <p:nvPr/>
        </p:nvSpPr>
        <p:spPr>
          <a:xfrm>
            <a:off x="5181600" y="2095500"/>
            <a:ext cx="5075852" cy="3754874"/>
          </a:xfrm>
          <a:prstGeom prst="rect">
            <a:avLst/>
          </a:prstGeom>
          <a:noFill/>
        </p:spPr>
        <p:txBody>
          <a:bodyPr wrap="square" rtlCol="0">
            <a:spAutoFit/>
          </a:bodyPr>
          <a:lstStyle/>
          <a:p>
            <a:pPr>
              <a:spcAft>
                <a:spcPts val="1200"/>
              </a:spcAft>
            </a:pPr>
            <a:r>
              <a:rPr lang="en-US" sz="2400" b="1" dirty="0">
                <a:latin typeface="Arial" panose="020B0604020202020204" pitchFamily="34" charset="0"/>
                <a:cs typeface="Arial" panose="020B0604020202020204" pitchFamily="34" charset="0"/>
              </a:rPr>
              <a:t>Applying the Insurance Mindset to Every Lesson</a:t>
            </a:r>
          </a:p>
          <a:p>
            <a:pPr marL="800100" lvl="1" indent="-342900">
              <a:spcAft>
                <a:spcPts val="1200"/>
              </a:spcAft>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Each class topic is </a:t>
            </a:r>
            <a:r>
              <a:rPr lang="en-US" sz="2000" b="1" dirty="0">
                <a:solidFill>
                  <a:srgbClr val="C00000"/>
                </a:solidFill>
                <a:latin typeface="Arial" panose="020B0604020202020204" pitchFamily="34" charset="0"/>
                <a:cs typeface="Arial" panose="020B0604020202020204" pitchFamily="34" charset="0"/>
              </a:rPr>
              <a:t>another layer of protection</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 add to your policy.</a:t>
            </a:r>
          </a:p>
          <a:p>
            <a:pPr marL="800100" lvl="1" indent="-342900">
              <a:spcAft>
                <a:spcPts val="1200"/>
              </a:spcAft>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Consider what </a:t>
            </a:r>
            <a:r>
              <a:rPr lang="en-US" sz="2000" b="1" dirty="0">
                <a:solidFill>
                  <a:srgbClr val="C00000"/>
                </a:solidFill>
                <a:latin typeface="Arial" panose="020B0604020202020204" pitchFamily="34" charset="0"/>
                <a:cs typeface="Arial" panose="020B0604020202020204" pitchFamily="34" charset="0"/>
              </a:rPr>
              <a:t>level of preparedness fits your needs </a:t>
            </a:r>
            <a:r>
              <a:rPr lang="en-US" sz="2000" dirty="0">
                <a:latin typeface="Arial" panose="020B0604020202020204" pitchFamily="34" charset="0"/>
                <a:cs typeface="Arial" panose="020B0604020202020204" pitchFamily="34" charset="0"/>
              </a:rPr>
              <a:t>and lifestyle.</a:t>
            </a:r>
          </a:p>
          <a:p>
            <a:pPr marL="800100" lvl="1" indent="-342900">
              <a:spcAft>
                <a:spcPts val="1200"/>
              </a:spcAft>
              <a:buClr>
                <a:schemeClr val="accent1"/>
              </a:buClr>
              <a:buFont typeface="Wingdings" panose="05000000000000000000" pitchFamily="2" charset="2"/>
              <a:buChar char="§"/>
            </a:pPr>
            <a:r>
              <a:rPr lang="en-US" sz="2000" b="1" dirty="0">
                <a:solidFill>
                  <a:srgbClr val="C00000"/>
                </a:solidFill>
                <a:latin typeface="Arial" panose="020B0604020202020204" pitchFamily="34" charset="0"/>
                <a:cs typeface="Arial" panose="020B0604020202020204" pitchFamily="34" charset="0"/>
              </a:rPr>
              <a:t>Reassess your preparedness policy regularly</a:t>
            </a:r>
            <a:r>
              <a:rPr lang="en-US" sz="2000" dirty="0">
                <a:solidFill>
                  <a:srgbClr val="C0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as circumstances change.</a:t>
            </a:r>
            <a:endParaRPr lang="en-US" dirty="0">
              <a:latin typeface="Arial" panose="020B0604020202020204" pitchFamily="34" charset="0"/>
              <a:cs typeface="Arial" panose="020B0604020202020204" pitchFamily="34" charset="0"/>
            </a:endParaRPr>
          </a:p>
        </p:txBody>
      </p:sp>
      <p:pic>
        <p:nvPicPr>
          <p:cNvPr id="11" name="Picture 4" descr="555,900+ Car Symbols Stock Illustrations, Royalty-Free Vector Graphics &amp;  Clip Art - iStock | Car icons">
            <a:extLst>
              <a:ext uri="{FF2B5EF4-FFF2-40B4-BE49-F238E27FC236}">
                <a16:creationId xmlns:a16="http://schemas.microsoft.com/office/drawing/2014/main" id="{6FAA748B-8021-4787-8405-FC233976052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74623" y="4029659"/>
            <a:ext cx="1498615" cy="10088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Person Symbol Stock Illustrations – 1,137,093 Person Symbol Stock  Illustrations, Vectors &amp; Clipart - Dreamstime">
            <a:extLst>
              <a:ext uri="{FF2B5EF4-FFF2-40B4-BE49-F238E27FC236}">
                <a16:creationId xmlns:a16="http://schemas.microsoft.com/office/drawing/2014/main" id="{E97D1A0D-30AD-456C-83D8-F08538FBD86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473" r="32097"/>
          <a:stretch/>
        </p:blipFill>
        <p:spPr bwMode="auto">
          <a:xfrm>
            <a:off x="10792677" y="1930398"/>
            <a:ext cx="69454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ome icon Symbol">
            <a:extLst>
              <a:ext uri="{FF2B5EF4-FFF2-40B4-BE49-F238E27FC236}">
                <a16:creationId xmlns:a16="http://schemas.microsoft.com/office/drawing/2014/main" id="{9BD66B1E-EEF0-4842-8FFE-30F6C14613D7}"/>
              </a:ext>
            </a:extLst>
          </p:cNvPr>
          <p:cNvPicPr>
            <a:picLocks noChangeAspect="1" noChangeArrowheads="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597360" y="5503262"/>
            <a:ext cx="1253140" cy="125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306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5B8EE7-FAE0-465B-94B3-3ACA6CF0925D}"/>
              </a:ext>
            </a:extLst>
          </p:cNvPr>
          <p:cNvSpPr txBox="1"/>
          <p:nvPr/>
        </p:nvSpPr>
        <p:spPr>
          <a:xfrm>
            <a:off x="345233" y="492778"/>
            <a:ext cx="9227975" cy="769441"/>
          </a:xfrm>
          <a:prstGeom prst="rect">
            <a:avLst/>
          </a:prstGeom>
          <a:noFill/>
        </p:spPr>
        <p:txBody>
          <a:bodyPr wrap="square" rtlCol="0">
            <a:spAutoFit/>
          </a:bodyPr>
          <a:lstStyle/>
          <a:p>
            <a:r>
              <a:rPr lang="en-US" sz="4400" b="1" dirty="0">
                <a:latin typeface="Bahnschrift SemiBold Condensed" panose="020B0502040204020203" pitchFamily="34" charset="0"/>
              </a:rPr>
              <a:t>Preparedness: Your Personal Insurance Policy</a:t>
            </a:r>
          </a:p>
        </p:txBody>
      </p:sp>
      <p:sp>
        <p:nvSpPr>
          <p:cNvPr id="6" name="TextBox 5">
            <a:extLst>
              <a:ext uri="{FF2B5EF4-FFF2-40B4-BE49-F238E27FC236}">
                <a16:creationId xmlns:a16="http://schemas.microsoft.com/office/drawing/2014/main" id="{2BA7B1FA-A90C-4B5E-B138-C4E9ACF6BE05}"/>
              </a:ext>
            </a:extLst>
          </p:cNvPr>
          <p:cNvSpPr txBox="1"/>
          <p:nvPr/>
        </p:nvSpPr>
        <p:spPr>
          <a:xfrm>
            <a:off x="597159" y="1498341"/>
            <a:ext cx="9666514" cy="4985980"/>
          </a:xfrm>
          <a:prstGeom prst="rect">
            <a:avLst/>
          </a:prstGeom>
          <a:noFill/>
        </p:spPr>
        <p:txBody>
          <a:bodyPr wrap="square" rtlCol="0">
            <a:spAutoFit/>
          </a:bodyPr>
          <a:lstStyle/>
          <a:p>
            <a:pPr>
              <a:spcAft>
                <a:spcPts val="1200"/>
              </a:spcAft>
            </a:pPr>
            <a:r>
              <a:rPr lang="en-US" sz="2800" b="1" dirty="0">
                <a:latin typeface="Arial" panose="020B0604020202020204" pitchFamily="34" charset="0"/>
                <a:cs typeface="Arial" panose="020B0604020202020204" pitchFamily="34" charset="0"/>
              </a:rPr>
              <a:t>Budget-Conscious Preparedness Approach</a:t>
            </a:r>
          </a:p>
          <a:p>
            <a:pPr marL="800100" lvl="1" indent="-342900">
              <a:spcAft>
                <a:spcPts val="1200"/>
              </a:spcAft>
              <a:buClr>
                <a:schemeClr val="accent1"/>
              </a:buClr>
              <a:buFont typeface="Wingdings" panose="05000000000000000000" pitchFamily="2" charset="2"/>
              <a:buChar char="§"/>
            </a:pPr>
            <a:r>
              <a:rPr lang="en-US" sz="2400" dirty="0">
                <a:latin typeface="Arial" panose="020B0604020202020204" pitchFamily="34" charset="0"/>
                <a:cs typeface="Arial" panose="020B0604020202020204" pitchFamily="34" charset="0"/>
              </a:rPr>
              <a:t>Start by identifying </a:t>
            </a:r>
            <a:r>
              <a:rPr lang="en-US" sz="2400" b="1" dirty="0">
                <a:solidFill>
                  <a:srgbClr val="C00000"/>
                </a:solidFill>
                <a:latin typeface="Arial" panose="020B0604020202020204" pitchFamily="34" charset="0"/>
                <a:cs typeface="Arial" panose="020B0604020202020204" pitchFamily="34" charset="0"/>
              </a:rPr>
              <a:t>existing items around your home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that can fill preparedness needs.</a:t>
            </a:r>
          </a:p>
          <a:p>
            <a:pPr marL="800100" lvl="1" indent="-342900">
              <a:spcAft>
                <a:spcPts val="1200"/>
              </a:spcAft>
              <a:buClr>
                <a:schemeClr val="accent1"/>
              </a:buClr>
              <a:buFont typeface="Wingdings" panose="05000000000000000000" pitchFamily="2" charset="2"/>
              <a:buChar char="§"/>
            </a:pPr>
            <a:r>
              <a:rPr lang="en-US" sz="2400" b="1" dirty="0">
                <a:solidFill>
                  <a:srgbClr val="C00000"/>
                </a:solidFill>
                <a:latin typeface="Arial" panose="020B0604020202020204" pitchFamily="34" charset="0"/>
                <a:cs typeface="Arial" panose="020B0604020202020204" pitchFamily="34" charset="0"/>
              </a:rPr>
              <a:t>Repurpose and reuse</a:t>
            </a:r>
            <a:r>
              <a:rPr lang="en-US" sz="2400" dirty="0">
                <a:solidFill>
                  <a:srgbClr val="C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older gear before purchasing new equipment.</a:t>
            </a:r>
          </a:p>
          <a:p>
            <a:pPr marL="800100" lvl="1" indent="-342900">
              <a:spcAft>
                <a:spcPts val="1200"/>
              </a:spcAft>
              <a:buClr>
                <a:schemeClr val="accent1"/>
              </a:buClr>
              <a:buFont typeface="Wingdings" panose="05000000000000000000" pitchFamily="2" charset="2"/>
              <a:buChar char="§"/>
            </a:pPr>
            <a:r>
              <a:rPr lang="en-US" sz="2400" dirty="0">
                <a:latin typeface="Arial" panose="020B0604020202020204" pitchFamily="34" charset="0"/>
                <a:cs typeface="Arial" panose="020B0604020202020204" pitchFamily="34" charset="0"/>
              </a:rPr>
              <a:t>Gradually acquire additional supplies and capabilities </a:t>
            </a:r>
            <a:r>
              <a:rPr lang="en-US" sz="2400" b="1" dirty="0">
                <a:solidFill>
                  <a:srgbClr val="C00000"/>
                </a:solidFill>
                <a:latin typeface="Arial" panose="020B0604020202020204" pitchFamily="34" charset="0"/>
                <a:cs typeface="Arial" panose="020B0604020202020204" pitchFamily="34" charset="0"/>
              </a:rPr>
              <a:t>as your budget allows</a:t>
            </a:r>
            <a:r>
              <a:rPr lang="en-US" sz="2400" dirty="0">
                <a:latin typeface="Arial" panose="020B0604020202020204" pitchFamily="34" charset="0"/>
                <a:cs typeface="Arial" panose="020B0604020202020204" pitchFamily="34" charset="0"/>
              </a:rPr>
              <a:t>.</a:t>
            </a:r>
          </a:p>
          <a:p>
            <a:pPr marL="800100" lvl="1" indent="-342900">
              <a:spcAft>
                <a:spcPts val="1200"/>
              </a:spcAft>
              <a:buClr>
                <a:schemeClr val="accent1"/>
              </a:buClr>
              <a:buFont typeface="Wingdings" panose="05000000000000000000" pitchFamily="2" charset="2"/>
              <a:buChar char="§"/>
            </a:pPr>
            <a:r>
              <a:rPr lang="en-US" sz="2400" b="1" dirty="0">
                <a:solidFill>
                  <a:srgbClr val="C00000"/>
                </a:solidFill>
                <a:latin typeface="Arial" panose="020B0604020202020204" pitchFamily="34" charset="0"/>
                <a:cs typeface="Arial" panose="020B0604020202020204" pitchFamily="34" charset="0"/>
              </a:rPr>
              <a:t>Focus on high-priority</a:t>
            </a:r>
            <a:r>
              <a:rPr lang="en-US" sz="2400" dirty="0">
                <a:latin typeface="Arial" panose="020B0604020202020204" pitchFamily="34" charset="0"/>
                <a:cs typeface="Arial" panose="020B0604020202020204" pitchFamily="34" charset="0"/>
              </a:rPr>
              <a:t>, cost-effective solutions first, then expand over time.</a:t>
            </a:r>
          </a:p>
          <a:p>
            <a:pPr marL="800100" lvl="1" indent="-342900">
              <a:spcAft>
                <a:spcPts val="1200"/>
              </a:spcAft>
              <a:buClr>
                <a:schemeClr val="accent1"/>
              </a:buClr>
              <a:buFont typeface="Wingdings" panose="05000000000000000000" pitchFamily="2" charset="2"/>
              <a:buChar char="§"/>
            </a:pPr>
            <a:r>
              <a:rPr lang="en-US" sz="2400" dirty="0">
                <a:latin typeface="Arial" panose="020B0604020202020204" pitchFamily="34" charset="0"/>
                <a:cs typeface="Arial" panose="020B0604020202020204" pitchFamily="34" charset="0"/>
              </a:rPr>
              <a:t>Preparedness doesn’t have to be expensive—</a:t>
            </a:r>
            <a:r>
              <a:rPr lang="en-US" sz="2400" b="1" dirty="0">
                <a:solidFill>
                  <a:srgbClr val="C00000"/>
                </a:solidFill>
                <a:latin typeface="Arial" panose="020B0604020202020204" pitchFamily="34" charset="0"/>
                <a:cs typeface="Arial" panose="020B0604020202020204" pitchFamily="34" charset="0"/>
              </a:rPr>
              <a:t>small, consistent improvements</a:t>
            </a:r>
            <a:r>
              <a:rPr lang="en-US" sz="2400" dirty="0">
                <a:latin typeface="Arial" panose="020B0604020202020204" pitchFamily="34" charset="0"/>
                <a:cs typeface="Arial" panose="020B0604020202020204" pitchFamily="34" charset="0"/>
              </a:rPr>
              <a:t> lead to long-term resilience.</a:t>
            </a:r>
            <a:endParaRPr lang="en-US" sz="2000" dirty="0">
              <a:latin typeface="Arial" panose="020B0604020202020204" pitchFamily="34" charset="0"/>
              <a:cs typeface="Arial" panose="020B0604020202020204" pitchFamily="34" charset="0"/>
            </a:endParaRPr>
          </a:p>
        </p:txBody>
      </p:sp>
      <p:pic>
        <p:nvPicPr>
          <p:cNvPr id="9" name="Picture 4" descr="555,900+ Car Symbols Stock Illustrations, Royalty-Free Vector Graphics &amp;  Clip Art - iStock | Car icons">
            <a:extLst>
              <a:ext uri="{FF2B5EF4-FFF2-40B4-BE49-F238E27FC236}">
                <a16:creationId xmlns:a16="http://schemas.microsoft.com/office/drawing/2014/main" id="{2003B36E-2CE5-4925-8D5C-1D25DE4BD26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74623" y="4029659"/>
            <a:ext cx="1498615" cy="10088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Person Symbol Stock Illustrations – 1,137,093 Person Symbol Stock  Illustrations, Vectors &amp; Clipart - Dreamstime">
            <a:extLst>
              <a:ext uri="{FF2B5EF4-FFF2-40B4-BE49-F238E27FC236}">
                <a16:creationId xmlns:a16="http://schemas.microsoft.com/office/drawing/2014/main" id="{AFFDF743-F9DB-4FB4-82E3-89CB8E9B105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473" r="32097"/>
          <a:stretch/>
        </p:blipFill>
        <p:spPr bwMode="auto">
          <a:xfrm>
            <a:off x="10792677" y="1930398"/>
            <a:ext cx="69454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ome icon Symbol">
            <a:extLst>
              <a:ext uri="{FF2B5EF4-FFF2-40B4-BE49-F238E27FC236}">
                <a16:creationId xmlns:a16="http://schemas.microsoft.com/office/drawing/2014/main" id="{17FB1C27-D867-40CE-890C-09B2D9E40F8F}"/>
              </a:ext>
            </a:extLst>
          </p:cNvPr>
          <p:cNvPicPr>
            <a:picLocks noChangeAspect="1" noChangeArrowheads="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597360" y="5503262"/>
            <a:ext cx="1253140" cy="125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12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731D-B02C-462F-87BB-3F0B71C48635}"/>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Unique Vulnerabilities</a:t>
            </a:r>
          </a:p>
        </p:txBody>
      </p:sp>
      <p:sp>
        <p:nvSpPr>
          <p:cNvPr id="3" name="Content Placeholder 2">
            <a:extLst>
              <a:ext uri="{FF2B5EF4-FFF2-40B4-BE49-F238E27FC236}">
                <a16:creationId xmlns:a16="http://schemas.microsoft.com/office/drawing/2014/main" id="{4F8B33A6-9EDC-4DF3-95B7-67814F547297}"/>
              </a:ext>
            </a:extLst>
          </p:cNvPr>
          <p:cNvSpPr>
            <a:spLocks noGrp="1"/>
          </p:cNvSpPr>
          <p:nvPr>
            <p:ph idx="1"/>
          </p:nvPr>
        </p:nvSpPr>
        <p:spPr>
          <a:xfrm>
            <a:off x="4820116" y="694811"/>
            <a:ext cx="7012732" cy="2456443"/>
          </a:xfrm>
        </p:spPr>
        <p:txBody>
          <a:bodyPr anchor="t">
            <a:noAutofit/>
          </a:bodyPr>
          <a:lstStyle/>
          <a:p>
            <a:pPr marL="0" indent="0">
              <a:lnSpc>
                <a:spcPct val="100000"/>
              </a:lnSpc>
              <a:spcBef>
                <a:spcPts val="0"/>
              </a:spcBef>
              <a:spcAft>
                <a:spcPts val="1200"/>
              </a:spcAft>
              <a:buNone/>
            </a:pPr>
            <a:r>
              <a:rPr lang="en-US" sz="2400" b="1" dirty="0">
                <a:latin typeface="Arial" panose="020B0604020202020204" pitchFamily="34" charset="0"/>
                <a:cs typeface="Arial" panose="020B0604020202020204" pitchFamily="34" charset="0"/>
              </a:rPr>
              <a:t>Apartments:</a:t>
            </a:r>
          </a:p>
          <a:p>
            <a:pPr marL="349250" indent="-349250">
              <a:lnSpc>
                <a:spcPct val="100000"/>
              </a:lnSpc>
              <a:spcBef>
                <a:spcPts val="0"/>
              </a:spcBef>
              <a:spcAft>
                <a:spcPts val="1200"/>
              </a:spcAft>
            </a:pPr>
            <a:r>
              <a:rPr lang="en-US" sz="2400" dirty="0">
                <a:latin typeface="Arial" panose="020B0604020202020204" pitchFamily="34" charset="0"/>
                <a:cs typeface="Arial" panose="020B0604020202020204" pitchFamily="34" charset="0"/>
              </a:rPr>
              <a:t>Limited personal storage space</a:t>
            </a:r>
          </a:p>
          <a:p>
            <a:pPr marL="349250" indent="-349250">
              <a:lnSpc>
                <a:spcPct val="100000"/>
              </a:lnSpc>
              <a:spcBef>
                <a:spcPts val="0"/>
              </a:spcBef>
              <a:spcAft>
                <a:spcPts val="1200"/>
              </a:spcAft>
            </a:pPr>
            <a:r>
              <a:rPr lang="en-US" sz="2400" dirty="0">
                <a:latin typeface="Arial" panose="020B0604020202020204" pitchFamily="34" charset="0"/>
                <a:cs typeface="Arial" panose="020B0604020202020204" pitchFamily="34" charset="0"/>
              </a:rPr>
              <a:t>Shared walls and utilities</a:t>
            </a:r>
          </a:p>
          <a:p>
            <a:pPr marL="349250" indent="-349250">
              <a:lnSpc>
                <a:spcPct val="100000"/>
              </a:lnSpc>
              <a:spcBef>
                <a:spcPts val="0"/>
              </a:spcBef>
              <a:spcAft>
                <a:spcPts val="1200"/>
              </a:spcAft>
            </a:pPr>
            <a:r>
              <a:rPr lang="en-US" sz="2400" dirty="0">
                <a:latin typeface="Arial" panose="020B0604020202020204" pitchFamily="34" charset="0"/>
                <a:cs typeface="Arial" panose="020B0604020202020204" pitchFamily="34" charset="0"/>
              </a:rPr>
              <a:t>Evacuation bottlenecks</a:t>
            </a:r>
          </a:p>
        </p:txBody>
      </p:sp>
      <p:pic>
        <p:nvPicPr>
          <p:cNvPr id="1032" name="Picture 8" descr="2 Bedroom Layout | Google Search">
            <a:extLst>
              <a:ext uri="{FF2B5EF4-FFF2-40B4-BE49-F238E27FC236}">
                <a16:creationId xmlns:a16="http://schemas.microsoft.com/office/drawing/2014/main" id="{43CD4C44-4108-4F17-942D-1B91C8B1379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5407" y="2470488"/>
            <a:ext cx="3487545" cy="3862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30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731D-B02C-462F-87BB-3F0B71C48635}"/>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Unique Vulnerabilities</a:t>
            </a:r>
          </a:p>
        </p:txBody>
      </p:sp>
      <p:sp>
        <p:nvSpPr>
          <p:cNvPr id="3" name="Content Placeholder 2">
            <a:extLst>
              <a:ext uri="{FF2B5EF4-FFF2-40B4-BE49-F238E27FC236}">
                <a16:creationId xmlns:a16="http://schemas.microsoft.com/office/drawing/2014/main" id="{4F8B33A6-9EDC-4DF3-95B7-67814F547297}"/>
              </a:ext>
            </a:extLst>
          </p:cNvPr>
          <p:cNvSpPr>
            <a:spLocks noGrp="1"/>
          </p:cNvSpPr>
          <p:nvPr>
            <p:ph idx="1"/>
          </p:nvPr>
        </p:nvSpPr>
        <p:spPr>
          <a:xfrm>
            <a:off x="4858753" y="694812"/>
            <a:ext cx="7012732" cy="2167010"/>
          </a:xfrm>
        </p:spPr>
        <p:txBody>
          <a:bodyPr anchor="t">
            <a:noAutofit/>
          </a:bodyPr>
          <a:lstStyle/>
          <a:p>
            <a:pPr marL="0" indent="0">
              <a:lnSpc>
                <a:spcPct val="100000"/>
              </a:lnSpc>
              <a:spcBef>
                <a:spcPts val="0"/>
              </a:spcBef>
              <a:spcAft>
                <a:spcPts val="1200"/>
              </a:spcAft>
              <a:buNone/>
            </a:pPr>
            <a:r>
              <a:rPr lang="en-US" sz="2400" b="1" dirty="0">
                <a:latin typeface="Arial" panose="020B0604020202020204" pitchFamily="34" charset="0"/>
                <a:cs typeface="Arial" panose="020B0604020202020204" pitchFamily="34" charset="0"/>
              </a:rPr>
              <a:t>Mobile Homes:</a:t>
            </a:r>
          </a:p>
          <a:p>
            <a:pPr marL="349250" indent="-349250">
              <a:lnSpc>
                <a:spcPct val="100000"/>
              </a:lnSpc>
              <a:spcBef>
                <a:spcPts val="0"/>
              </a:spcBef>
              <a:spcAft>
                <a:spcPts val="1200"/>
              </a:spcAft>
            </a:pPr>
            <a:r>
              <a:rPr lang="en-US" sz="2400" dirty="0">
                <a:latin typeface="Arial" panose="020B0604020202020204" pitchFamily="34" charset="0"/>
                <a:cs typeface="Arial" panose="020B0604020202020204" pitchFamily="34" charset="0"/>
              </a:rPr>
              <a:t>Structural vulnerabilities in severe weather</a:t>
            </a:r>
          </a:p>
          <a:p>
            <a:pPr marL="349250" indent="-349250">
              <a:lnSpc>
                <a:spcPct val="100000"/>
              </a:lnSpc>
              <a:spcBef>
                <a:spcPts val="0"/>
              </a:spcBef>
              <a:spcAft>
                <a:spcPts val="1200"/>
              </a:spcAft>
            </a:pPr>
            <a:r>
              <a:rPr lang="en-US" sz="2400" dirty="0">
                <a:latin typeface="Arial" panose="020B0604020202020204" pitchFamily="34" charset="0"/>
                <a:cs typeface="Arial" panose="020B0604020202020204" pitchFamily="34" charset="0"/>
              </a:rPr>
              <a:t>Limited sheltering options</a:t>
            </a:r>
          </a:p>
          <a:p>
            <a:pPr marL="349250" indent="-349250">
              <a:lnSpc>
                <a:spcPct val="100000"/>
              </a:lnSpc>
              <a:spcBef>
                <a:spcPts val="0"/>
              </a:spcBef>
              <a:spcAft>
                <a:spcPts val="1200"/>
              </a:spcAft>
            </a:pPr>
            <a:r>
              <a:rPr lang="en-US" sz="2400" dirty="0">
                <a:latin typeface="Arial" panose="020B0604020202020204" pitchFamily="34" charset="0"/>
                <a:cs typeface="Arial" panose="020B0604020202020204" pitchFamily="34" charset="0"/>
              </a:rPr>
              <a:t>Isolated or rural locations</a:t>
            </a:r>
          </a:p>
        </p:txBody>
      </p:sp>
      <p:pic>
        <p:nvPicPr>
          <p:cNvPr id="3074" name="Picture 2">
            <a:extLst>
              <a:ext uri="{FF2B5EF4-FFF2-40B4-BE49-F238E27FC236}">
                <a16:creationId xmlns:a16="http://schemas.microsoft.com/office/drawing/2014/main" id="{4BEB939E-78F3-47BC-B067-FBF61C71208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599" y="3424466"/>
            <a:ext cx="6689885" cy="304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971157"/>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2115</TotalTime>
  <Words>1525</Words>
  <Application>Microsoft Office PowerPoint</Application>
  <PresentationFormat>Widescreen</PresentationFormat>
  <Paragraphs>200</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Bahnschrift</vt:lpstr>
      <vt:lpstr>Bahnschrift SemiBold Condensed</vt:lpstr>
      <vt:lpstr>Calibri Light</vt:lpstr>
      <vt:lpstr>Rockwell</vt:lpstr>
      <vt:lpstr>Wingdings</vt:lpstr>
      <vt:lpstr>Atlas</vt:lpstr>
      <vt:lpstr>Preparedness for Apartments &amp; Mobile Homes – Are You READY?</vt:lpstr>
      <vt:lpstr>Overview</vt:lpstr>
      <vt:lpstr>PowerPoint Presentation</vt:lpstr>
      <vt:lpstr>PowerPoint Presentation</vt:lpstr>
      <vt:lpstr>PowerPoint Presentation</vt:lpstr>
      <vt:lpstr>PowerPoint Presentation</vt:lpstr>
      <vt:lpstr>PowerPoint Presentation</vt:lpstr>
      <vt:lpstr>Unique Vulnerabilities</vt:lpstr>
      <vt:lpstr>Unique Vulnerabilities</vt:lpstr>
      <vt:lpstr>Sheltering-In-Place (SIP) Considerations</vt:lpstr>
      <vt:lpstr>Evacuation Planning Essentials</vt:lpstr>
      <vt:lpstr>Evacuation Planning Essentials</vt:lpstr>
      <vt:lpstr>Creating a Go Bag</vt:lpstr>
      <vt:lpstr>PowerPoint Presentation</vt:lpstr>
      <vt:lpstr>Essential Items for a Bug-Out Bag</vt:lpstr>
      <vt:lpstr>Essential Items for a Get-Home Bag</vt:lpstr>
      <vt:lpstr>Essential Items for a Get-Home Bag</vt:lpstr>
      <vt:lpstr>Essential Items for a Get-Home Bag</vt:lpstr>
      <vt:lpstr>Essential Items for a Get-Home Bag</vt:lpstr>
      <vt:lpstr>Real-World Case Studies: Lessons from Disasters</vt:lpstr>
      <vt:lpstr>Real-World Case Studies: Lessons from Disasters</vt:lpstr>
      <vt:lpstr>Final BOB / GHB Takeaways</vt:lpstr>
      <vt:lpstr>Community Coordination &amp; Mutual Aid</vt:lpstr>
      <vt:lpstr>Effective Communication &amp; Alerts</vt:lpstr>
      <vt:lpstr>Post-Incident Safety &amp; Recovery</vt:lpstr>
      <vt:lpstr>Practical Checklists - Apartment</vt:lpstr>
      <vt:lpstr>Practical Checklists – Mobile Home</vt:lpstr>
      <vt:lpstr>Practical Checklists – Community Coordination</vt:lpstr>
      <vt:lpstr>Summary</vt:lpstr>
      <vt:lpstr>Questions &amp;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Preparedness</dc:title>
  <dc:creator>Breckel, Thomas</dc:creator>
  <cp:lastModifiedBy>Breckel, Thomas</cp:lastModifiedBy>
  <cp:revision>182</cp:revision>
  <dcterms:created xsi:type="dcterms:W3CDTF">2024-05-21T12:00:26Z</dcterms:created>
  <dcterms:modified xsi:type="dcterms:W3CDTF">2025-09-03T13:32:38Z</dcterms:modified>
</cp:coreProperties>
</file>